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5" r:id="rId1"/>
  </p:sldMasterIdLst>
  <p:notesMasterIdLst>
    <p:notesMasterId r:id="rId18"/>
  </p:notesMasterIdLst>
  <p:handoutMasterIdLst>
    <p:handoutMasterId r:id="rId19"/>
  </p:handoutMasterIdLst>
  <p:sldIdLst>
    <p:sldId id="319" r:id="rId2"/>
    <p:sldId id="261" r:id="rId3"/>
    <p:sldId id="322" r:id="rId4"/>
    <p:sldId id="289" r:id="rId5"/>
    <p:sldId id="288" r:id="rId6"/>
    <p:sldId id="311" r:id="rId7"/>
    <p:sldId id="312" r:id="rId8"/>
    <p:sldId id="320" r:id="rId9"/>
    <p:sldId id="324" r:id="rId10"/>
    <p:sldId id="299" r:id="rId11"/>
    <p:sldId id="314" r:id="rId12"/>
    <p:sldId id="301" r:id="rId13"/>
    <p:sldId id="302" r:id="rId14"/>
    <p:sldId id="315" r:id="rId15"/>
    <p:sldId id="276" r:id="rId16"/>
    <p:sldId id="32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98" autoAdjust="0"/>
    <p:restoredTop sz="89275" autoAdjust="0"/>
  </p:normalViewPr>
  <p:slideViewPr>
    <p:cSldViewPr>
      <p:cViewPr>
        <p:scale>
          <a:sx n="108" d="100"/>
          <a:sy n="108" d="100"/>
        </p:scale>
        <p:origin x="-1704" y="78"/>
      </p:cViewPr>
      <p:guideLst>
        <p:guide orient="horz" pos="2160"/>
        <p:guide pos="2880"/>
      </p:guideLst>
    </p:cSldViewPr>
  </p:slideViewPr>
  <p:outlineViewPr>
    <p:cViewPr>
      <p:scale>
        <a:sx n="33" d="100"/>
        <a:sy n="33" d="100"/>
      </p:scale>
      <p:origin x="0" y="11456"/>
    </p:cViewPr>
  </p:outlineViewPr>
  <p:notesTextViewPr>
    <p:cViewPr>
      <p:scale>
        <a:sx n="100" d="100"/>
        <a:sy n="100" d="100"/>
      </p:scale>
      <p:origin x="0" y="0"/>
    </p:cViewPr>
  </p:notesTextViewPr>
  <p:sorterViewPr>
    <p:cViewPr>
      <p:scale>
        <a:sx n="154" d="100"/>
        <a:sy n="154" d="100"/>
      </p:scale>
      <p:origin x="0" y="2832"/>
    </p:cViewPr>
  </p:sorterViewPr>
  <p:notesViewPr>
    <p:cSldViewPr>
      <p:cViewPr varScale="1">
        <p:scale>
          <a:sx n="49" d="100"/>
          <a:sy n="49" d="100"/>
        </p:scale>
        <p:origin x="-23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3/11/2013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515811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3/11/2013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7354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Family Educational Rights and Privacy Act</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dirty="0"/>
          </a:p>
        </p:txBody>
      </p:sp>
    </p:spTree>
    <p:extLst>
      <p:ext uri="{BB962C8B-B14F-4D97-AF65-F5344CB8AC3E}">
        <p14:creationId xmlns:p14="http://schemas.microsoft.com/office/powerpoint/2010/main" val="727126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a:cs typeface="Times New Roman"/>
            </a:endParaRPr>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dirty="0"/>
          </a:p>
        </p:txBody>
      </p:sp>
    </p:spTree>
    <p:extLst>
      <p:ext uri="{BB962C8B-B14F-4D97-AF65-F5344CB8AC3E}">
        <p14:creationId xmlns:p14="http://schemas.microsoft.com/office/powerpoint/2010/main" val="4262692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a:cs typeface="Times New Roman"/>
              </a:rPr>
              <a:t>Dealing with childhood diabetes is difficult because controlling the disease requires following a grueling regimen with strict vigilance – something most children don’t enjoy. In addition to the physical ramifications of the disease, </a:t>
            </a:r>
          </a:p>
          <a:p>
            <a:endParaRPr lang="en-US" sz="1200" dirty="0">
              <a:latin typeface="Times New Roman"/>
              <a:cs typeface="Times New Roman"/>
            </a:endParaRPr>
          </a:p>
        </p:txBody>
      </p:sp>
      <p:sp>
        <p:nvSpPr>
          <p:cNvPr id="4" name="Slide Number Placeholder 3"/>
          <p:cNvSpPr>
            <a:spLocks noGrp="1"/>
          </p:cNvSpPr>
          <p:nvPr>
            <p:ph type="sldNum" sz="quarter" idx="10"/>
          </p:nvPr>
        </p:nvSpPr>
        <p:spPr/>
        <p:txBody>
          <a:bodyPr/>
          <a:lstStyle/>
          <a:p>
            <a:fld id="{EC6EAC7D-5A89-47C2-8ABA-56C9C2DEF7A4}"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15</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dirty="0"/>
          </a:p>
        </p:txBody>
      </p:sp>
    </p:spTree>
    <p:extLst>
      <p:ext uri="{BB962C8B-B14F-4D97-AF65-F5344CB8AC3E}">
        <p14:creationId xmlns:p14="http://schemas.microsoft.com/office/powerpoint/2010/main" val="2162274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i="1" dirty="0" smtClean="0">
              <a:latin typeface="Times New Roman"/>
              <a:cs typeface="Times New Roman"/>
            </a:endParaRPr>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dirty="0"/>
          </a:p>
        </p:txBody>
      </p:sp>
    </p:spTree>
    <p:extLst>
      <p:ext uri="{BB962C8B-B14F-4D97-AF65-F5344CB8AC3E}">
        <p14:creationId xmlns:p14="http://schemas.microsoft.com/office/powerpoint/2010/main" val="3318370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dirty="0"/>
          </a:p>
        </p:txBody>
      </p:sp>
    </p:spTree>
    <p:extLst>
      <p:ext uri="{BB962C8B-B14F-4D97-AF65-F5344CB8AC3E}">
        <p14:creationId xmlns:p14="http://schemas.microsoft.com/office/powerpoint/2010/main" val="135043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dirty="0"/>
          </a:p>
        </p:txBody>
      </p:sp>
    </p:spTree>
    <p:extLst>
      <p:ext uri="{BB962C8B-B14F-4D97-AF65-F5344CB8AC3E}">
        <p14:creationId xmlns:p14="http://schemas.microsoft.com/office/powerpoint/2010/main" val="1855566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dirty="0"/>
          </a:p>
        </p:txBody>
      </p:sp>
    </p:spTree>
    <p:extLst>
      <p:ext uri="{BB962C8B-B14F-4D97-AF65-F5344CB8AC3E}">
        <p14:creationId xmlns:p14="http://schemas.microsoft.com/office/powerpoint/2010/main" val="4192600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parents were asked to</a:t>
            </a:r>
            <a:r>
              <a:rPr lang="en-US" baseline="0" dirty="0" smtClean="0"/>
              <a:t> name their child’s top diabetes related school challenge, they selected “No back-up trained personnel,” the most often.  Important to communicate and advocate for this.</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dirty="0"/>
          </a:p>
        </p:txBody>
      </p:sp>
    </p:spTree>
    <p:extLst>
      <p:ext uri="{BB962C8B-B14F-4D97-AF65-F5344CB8AC3E}">
        <p14:creationId xmlns:p14="http://schemas.microsoft.com/office/powerpoint/2010/main" val="1726938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Times New Roman"/>
                <a:cs typeface="Times New Roman"/>
              </a:rPr>
              <a:t>Schools must make reasonable changes to afford equal opportunity, unless doing so imposes an undue burden.</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dirty="0"/>
          </a:p>
        </p:txBody>
      </p:sp>
    </p:spTree>
    <p:extLst>
      <p:ext uri="{BB962C8B-B14F-4D97-AF65-F5344CB8AC3E}">
        <p14:creationId xmlns:p14="http://schemas.microsoft.com/office/powerpoint/2010/main" val="1217216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757B281C-5159-4971-8228-52B9A72E9ED2}" type="datetimeFigureOut">
              <a:rPr lang="en-US" smtClean="0"/>
              <a:pPr/>
              <a:t>3/11/2013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757B281C-5159-4971-8228-52B9A72E9ED2}" type="datetimeFigureOut">
              <a:rPr lang="en-US" smtClean="0"/>
              <a:pPr/>
              <a:t>3/11/2013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757B281C-5159-4971-8228-52B9A72E9ED2}" type="datetimeFigureOut">
              <a:rPr lang="en-US" smtClean="0"/>
              <a:pPr/>
              <a:t>3/11/2013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57B281C-5159-4971-8228-52B9A72E9ED2}" type="datetimeFigureOut">
              <a:rPr lang="en-US" smtClean="0"/>
              <a:pPr/>
              <a:t>3/11/2013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57B281C-5159-4971-8228-52B9A72E9ED2}" type="datetimeFigureOut">
              <a:rPr lang="en-US" smtClean="0"/>
              <a:pPr/>
              <a:t>3/11/2013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3/11/2013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3/11/2013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57B281C-5159-4971-8228-52B9A72E9ED2}" type="datetimeFigureOut">
              <a:rPr lang="en-US" smtClean="0"/>
              <a:pPr/>
              <a:t>3/11/2013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57B281C-5159-4971-8228-52B9A72E9ED2}" type="datetimeFigureOut">
              <a:rPr lang="en-US" smtClean="0"/>
              <a:pPr/>
              <a:t>3/11/2013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57B281C-5159-4971-8228-52B9A72E9ED2}" type="datetimeFigureOut">
              <a:rPr lang="en-US" smtClean="0"/>
              <a:pPr/>
              <a:t>3/11/2013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57B281C-5159-4971-8228-52B9A72E9ED2}" type="datetimeFigureOut">
              <a:rPr lang="en-US" smtClean="0"/>
              <a:pPr/>
              <a:t>3/11/2013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3/11/2013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3/11/2013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000">
              <a:schemeClr val="tx2">
                <a:lumMod val="60000"/>
                <a:lumOff val="40000"/>
              </a:schemeClr>
            </a:gs>
            <a:gs pos="100000">
              <a:schemeClr val="bg2">
                <a:shade val="20000"/>
                <a:satMod val="250000"/>
                <a:lumMod val="11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8"/>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757B281C-5159-4971-8228-52B9A72E9ED2}" type="datetimeFigureOut">
              <a:rPr lang="en-US" smtClean="0"/>
              <a:pPr/>
              <a:t>3/11/2013</a:t>
            </a:fld>
            <a:endParaRPr lang="en-US" dirty="0"/>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dirty="0"/>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33D6E5A2-EC83-451F-A719-9AC1370DD5CF}" type="slidenum">
              <a:rPr lang="en-US" smtClean="0"/>
              <a:pPr/>
              <a:t>‹#›</a:t>
            </a:fld>
            <a:endParaRPr lang="en-US" dirty="0"/>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651" r:id="rId15"/>
    <p:sldLayoutId id="2147483650" r:id="rId16"/>
  </p:sldLayoutIdLst>
  <p:transition spd="slow">
    <p:wipe dir="d"/>
  </p:transition>
  <p:timing>
    <p:tnLst>
      <p:par>
        <p:cTn id="1" dur="indefinite" restart="never" nodeType="tmRoot"/>
      </p:par>
    </p:tnLst>
  </p:timing>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9"/>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9"/>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9"/>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9"/>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hyperlink" Target="http://www.youtube.com/watch?feature=player_detailpage&amp;v=iQ7-HtifKrg%3ciframe%20width=%22640%22%20height=%22360%22%20src=%22http://www.youtube.com/embed/_OOWhuC_9Lw%20feature=player_detailpage%22%20frameborder=%220%22%20allowfullscreen%3e%3c/ifram" TargetMode="External"/><Relationship Id="rId5" Type="http://schemas.openxmlformats.org/officeDocument/2006/relationships/hyperlink" Target="http://www.youtube.com/embed/aoD2lklbS4U?feature=player_detailpage" TargetMode="External"/><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hyperlink" Target="http://www2.ed.gov/about/offices/list/osers/osep/index.html" TargetMode="External"/><Relationship Id="rId2" Type="http://schemas.openxmlformats.org/officeDocument/2006/relationships/hyperlink" Target="http://ndep.nih.gov/hcp-businesses-and-schools/Schools.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1"/>
            </p:custDataLst>
          </p:nvPr>
        </p:nvSpPr>
        <p:spPr/>
        <p:txBody>
          <a:bodyPr/>
          <a:lstStyle/>
          <a:p>
            <a:r>
              <a:rPr lang="en-US" dirty="0" smtClean="0"/>
              <a:t>Juvenile Diabetes </a:t>
            </a:r>
            <a:br>
              <a:rPr lang="en-US" dirty="0" smtClean="0"/>
            </a:br>
            <a:r>
              <a:rPr lang="en-US" dirty="0"/>
              <a:t>(</a:t>
            </a:r>
            <a:r>
              <a:rPr lang="en-US" dirty="0" smtClean="0"/>
              <a:t>Type 1) </a:t>
            </a:r>
            <a:endParaRPr lang="en-US" dirty="0"/>
          </a:p>
        </p:txBody>
      </p:sp>
      <p:sp>
        <p:nvSpPr>
          <p:cNvPr id="5" name="Subtitle 2"/>
          <p:cNvSpPr>
            <a:spLocks noGrp="1"/>
          </p:cNvSpPr>
          <p:nvPr>
            <p:ph idx="1"/>
            <p:custDataLst>
              <p:tags r:id="rId2"/>
            </p:custDataLst>
          </p:nvPr>
        </p:nvSpPr>
        <p:spPr>
          <a:xfrm>
            <a:off x="4419600" y="4191000"/>
            <a:ext cx="3962400" cy="2209800"/>
          </a:xfrm>
        </p:spPr>
        <p:txBody>
          <a:bodyPr>
            <a:normAutofit/>
          </a:bodyPr>
          <a:lstStyle/>
          <a:p>
            <a:pPr marL="0" indent="0" algn="r">
              <a:buNone/>
            </a:pPr>
            <a:r>
              <a:rPr lang="en-US" sz="2800" b="1" dirty="0" smtClean="0">
                <a:latin typeface="Times New Roman"/>
                <a:cs typeface="Times New Roman"/>
              </a:rPr>
              <a:t>Debra Edwards</a:t>
            </a:r>
          </a:p>
          <a:p>
            <a:pPr marL="0" indent="0" algn="r">
              <a:buNone/>
            </a:pPr>
            <a:r>
              <a:rPr lang="en-US" sz="2800" b="1" dirty="0" smtClean="0">
                <a:latin typeface="Times New Roman"/>
                <a:cs typeface="Times New Roman"/>
              </a:rPr>
              <a:t>March 13, 2013</a:t>
            </a:r>
            <a:endParaRPr lang="en-US" sz="2800" b="1" dirty="0">
              <a:latin typeface="Times New Roman"/>
              <a:cs typeface="Times New Roman"/>
            </a:endParaRPr>
          </a:p>
        </p:txBody>
      </p:sp>
      <p:pic>
        <p:nvPicPr>
          <p:cNvPr id="6" name="Picture 5" descr="Snacks-for-Diabetics.jpg"/>
          <p:cNvPicPr>
            <a:picLocks noChangeAspect="1"/>
          </p:cNvPicPr>
          <p:nvPr/>
        </p:nvPicPr>
        <p:blipFill rotWithShape="1">
          <a:blip r:embed="rId4" cstate="print">
            <a:alphaModFix amt="21000"/>
            <a:extLst>
              <a:ext uri="{28A0092B-C50C-407E-A947-70E740481C1C}">
                <a14:useLocalDpi xmlns:a14="http://schemas.microsoft.com/office/drawing/2010/main"/>
              </a:ext>
            </a:extLst>
          </a:blip>
          <a:srcRect l="-7785" b="-3539"/>
          <a:stretch/>
        </p:blipFill>
        <p:spPr>
          <a:xfrm>
            <a:off x="152400" y="3276600"/>
            <a:ext cx="5257800" cy="3276600"/>
          </a:xfrm>
          <a:prstGeom prst="rect">
            <a:avLst/>
          </a:prstGeom>
        </p:spPr>
      </p:pic>
    </p:spTree>
    <p:extLst>
      <p:ext uri="{BB962C8B-B14F-4D97-AF65-F5344CB8AC3E}">
        <p14:creationId xmlns:p14="http://schemas.microsoft.com/office/powerpoint/2010/main" val="2169315562"/>
      </p:ext>
    </p:extLst>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5562600" cy="1143000"/>
          </a:xfrm>
        </p:spPr>
        <p:txBody>
          <a:bodyPr>
            <a:normAutofit fontScale="90000"/>
          </a:bodyPr>
          <a:lstStyle/>
          <a:p>
            <a:r>
              <a:rPr lang="en-US" sz="4000" b="1" dirty="0" smtClean="0">
                <a:latin typeface="Times New Roman"/>
                <a:cs typeface="Times New Roman"/>
              </a:rPr>
              <a:t>Section 504 Requirements</a:t>
            </a:r>
            <a:endParaRPr lang="en-US" sz="4000" b="1" dirty="0">
              <a:latin typeface="Times New Roman"/>
              <a:cs typeface="Times New Roman"/>
            </a:endParaRPr>
          </a:p>
        </p:txBody>
      </p:sp>
      <p:sp>
        <p:nvSpPr>
          <p:cNvPr id="3" name="Content Placeholder 2"/>
          <p:cNvSpPr>
            <a:spLocks noGrp="1"/>
          </p:cNvSpPr>
          <p:nvPr>
            <p:ph idx="1"/>
          </p:nvPr>
        </p:nvSpPr>
        <p:spPr>
          <a:xfrm>
            <a:off x="762000" y="1143001"/>
            <a:ext cx="8077200" cy="5715000"/>
          </a:xfrm>
        </p:spPr>
        <p:txBody>
          <a:bodyPr>
            <a:normAutofit/>
          </a:bodyPr>
          <a:lstStyle/>
          <a:p>
            <a:pPr marL="0" indent="0">
              <a:buNone/>
            </a:pPr>
            <a:r>
              <a:rPr lang="en-US" dirty="0" smtClean="0">
                <a:solidFill>
                  <a:srgbClr val="171717"/>
                </a:solidFill>
              </a:rPr>
              <a:t>To </a:t>
            </a:r>
            <a:r>
              <a:rPr lang="en-US" dirty="0">
                <a:solidFill>
                  <a:srgbClr val="171717"/>
                </a:solidFill>
              </a:rPr>
              <a:t>be protected by ADA/504 the student must have a disability defined as:</a:t>
            </a:r>
          </a:p>
          <a:p>
            <a:r>
              <a:rPr lang="en-US" dirty="0" smtClean="0">
                <a:solidFill>
                  <a:srgbClr val="171717"/>
                </a:solidFill>
              </a:rPr>
              <a:t>This </a:t>
            </a:r>
            <a:r>
              <a:rPr lang="en-US" dirty="0">
                <a:solidFill>
                  <a:srgbClr val="171717"/>
                </a:solidFill>
              </a:rPr>
              <a:t>includes </a:t>
            </a:r>
            <a:r>
              <a:rPr lang="en-US" dirty="0" smtClean="0">
                <a:solidFill>
                  <a:srgbClr val="171717"/>
                </a:solidFill>
              </a:rPr>
              <a:t>diabetes</a:t>
            </a:r>
            <a:endParaRPr lang="en-US" dirty="0">
              <a:solidFill>
                <a:srgbClr val="171717"/>
              </a:solidFill>
            </a:endParaRPr>
          </a:p>
          <a:p>
            <a:r>
              <a:rPr lang="en-US" dirty="0">
                <a:solidFill>
                  <a:srgbClr val="171717"/>
                </a:solidFill>
              </a:rPr>
              <a:t>Substantial Limitation of Major Life </a:t>
            </a:r>
            <a:r>
              <a:rPr lang="en-US" dirty="0" smtClean="0">
                <a:solidFill>
                  <a:srgbClr val="171717"/>
                </a:solidFill>
              </a:rPr>
              <a:t>Activities </a:t>
            </a:r>
            <a:r>
              <a:rPr lang="en-US" dirty="0">
                <a:solidFill>
                  <a:srgbClr val="171717"/>
                </a:solidFill>
              </a:rPr>
              <a:t>(ADA </a:t>
            </a:r>
            <a:r>
              <a:rPr lang="en-US" dirty="0" smtClean="0">
                <a:solidFill>
                  <a:srgbClr val="171717"/>
                </a:solidFill>
              </a:rPr>
              <a:t>/ </a:t>
            </a:r>
            <a:r>
              <a:rPr lang="en-US" dirty="0">
                <a:solidFill>
                  <a:srgbClr val="171717"/>
                </a:solidFill>
              </a:rPr>
              <a:t>504)</a:t>
            </a:r>
          </a:p>
          <a:p>
            <a:pPr lvl="1"/>
            <a:r>
              <a:rPr lang="en-US" dirty="0">
                <a:solidFill>
                  <a:srgbClr val="171717"/>
                </a:solidFill>
              </a:rPr>
              <a:t>Endocrine function </a:t>
            </a:r>
            <a:endParaRPr lang="en-US" dirty="0" smtClean="0">
              <a:solidFill>
                <a:srgbClr val="171717"/>
              </a:solidFill>
            </a:endParaRPr>
          </a:p>
          <a:p>
            <a:pPr lvl="1"/>
            <a:r>
              <a:rPr lang="en-US" dirty="0" smtClean="0">
                <a:solidFill>
                  <a:srgbClr val="171717"/>
                </a:solidFill>
              </a:rPr>
              <a:t>Caring </a:t>
            </a:r>
            <a:r>
              <a:rPr lang="en-US" dirty="0">
                <a:solidFill>
                  <a:srgbClr val="171717"/>
                </a:solidFill>
              </a:rPr>
              <a:t>for one's self</a:t>
            </a:r>
          </a:p>
          <a:p>
            <a:pPr lvl="1"/>
            <a:r>
              <a:rPr lang="en-US" dirty="0">
                <a:solidFill>
                  <a:srgbClr val="171717"/>
                </a:solidFill>
              </a:rPr>
              <a:t>Performing manual tasks</a:t>
            </a:r>
          </a:p>
          <a:p>
            <a:pPr lvl="1"/>
            <a:r>
              <a:rPr lang="en-US" dirty="0">
                <a:solidFill>
                  <a:srgbClr val="171717"/>
                </a:solidFill>
              </a:rPr>
              <a:t>Eating</a:t>
            </a:r>
          </a:p>
          <a:p>
            <a:endParaRPr lang="en-US" dirty="0">
              <a:solidFill>
                <a:srgbClr val="171717"/>
              </a:solidFill>
            </a:endParaRPr>
          </a:p>
          <a:p>
            <a:endParaRPr lang="en-US" dirty="0">
              <a:solidFill>
                <a:srgbClr val="171717"/>
              </a:solidFill>
            </a:endParaRPr>
          </a:p>
        </p:txBody>
      </p:sp>
    </p:spTree>
    <p:extLst>
      <p:ext uri="{BB962C8B-B14F-4D97-AF65-F5344CB8AC3E}">
        <p14:creationId xmlns:p14="http://schemas.microsoft.com/office/powerpoint/2010/main" val="273454454"/>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90600"/>
            <a:ext cx="7239000" cy="1066800"/>
          </a:xfrm>
        </p:spPr>
        <p:txBody>
          <a:bodyPr>
            <a:normAutofit fontScale="90000"/>
          </a:bodyPr>
          <a:lstStyle/>
          <a:p>
            <a:r>
              <a:rPr lang="en-US" sz="4000" b="1" dirty="0" smtClean="0">
                <a:latin typeface="Times New Roman"/>
                <a:cs typeface="Times New Roman"/>
              </a:rPr>
              <a:t>Americans</a:t>
            </a:r>
            <a:r>
              <a:rPr lang="en-US" sz="3600" b="1" dirty="0" smtClean="0">
                <a:latin typeface="Times New Roman"/>
                <a:cs typeface="Times New Roman"/>
              </a:rPr>
              <a:t> </a:t>
            </a:r>
            <a:r>
              <a:rPr lang="en-US" sz="3600" b="1" dirty="0">
                <a:latin typeface="Times New Roman"/>
                <a:cs typeface="Times New Roman"/>
              </a:rPr>
              <a:t>with Disabilities </a:t>
            </a:r>
            <a:r>
              <a:rPr lang="en-US" sz="3600" b="1" dirty="0" smtClean="0">
                <a:latin typeface="Times New Roman"/>
                <a:cs typeface="Times New Roman"/>
              </a:rPr>
              <a:t>Act </a:t>
            </a:r>
            <a:r>
              <a:rPr lang="en-US" sz="3600" b="1" dirty="0">
                <a:latin typeface="Times New Roman"/>
                <a:cs typeface="Times New Roman"/>
              </a:rPr>
              <a:t>(ADA) </a:t>
            </a:r>
          </a:p>
        </p:txBody>
      </p:sp>
      <p:sp>
        <p:nvSpPr>
          <p:cNvPr id="3" name="Content Placeholder 2"/>
          <p:cNvSpPr>
            <a:spLocks noGrp="1"/>
          </p:cNvSpPr>
          <p:nvPr>
            <p:ph idx="1"/>
          </p:nvPr>
        </p:nvSpPr>
        <p:spPr>
          <a:xfrm>
            <a:off x="712788" y="2438400"/>
            <a:ext cx="8431212" cy="3962400"/>
          </a:xfrm>
        </p:spPr>
        <p:txBody>
          <a:bodyPr>
            <a:normAutofit/>
          </a:bodyPr>
          <a:lstStyle/>
          <a:p>
            <a:pPr marL="0" indent="0">
              <a:buNone/>
            </a:pPr>
            <a:r>
              <a:rPr lang="en-US" dirty="0">
                <a:solidFill>
                  <a:srgbClr val="171717"/>
                </a:solidFill>
              </a:rPr>
              <a:t>Establishing Eligibility</a:t>
            </a:r>
          </a:p>
          <a:p>
            <a:r>
              <a:rPr lang="en-US" dirty="0">
                <a:solidFill>
                  <a:srgbClr val="171717"/>
                </a:solidFill>
              </a:rPr>
              <a:t>Note from clinician stating disability and limitations,</a:t>
            </a:r>
          </a:p>
          <a:p>
            <a:r>
              <a:rPr lang="en-US" dirty="0">
                <a:solidFill>
                  <a:srgbClr val="171717"/>
                </a:solidFill>
              </a:rPr>
              <a:t>Explain other major life activities that are limited when your child is experiencing hypo- or hyperglycemia</a:t>
            </a:r>
          </a:p>
        </p:txBody>
      </p:sp>
    </p:spTree>
    <p:extLst>
      <p:ext uri="{BB962C8B-B14F-4D97-AF65-F5344CB8AC3E}">
        <p14:creationId xmlns:p14="http://schemas.microsoft.com/office/powerpoint/2010/main" val="885996045"/>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16837" cy="1447800"/>
          </a:xfrm>
        </p:spPr>
        <p:txBody>
          <a:bodyPr>
            <a:normAutofit fontScale="90000"/>
          </a:bodyPr>
          <a:lstStyle/>
          <a:p>
            <a:r>
              <a:rPr lang="en-US" b="1" dirty="0">
                <a:latin typeface="Times New Roman"/>
                <a:cs typeface="Times New Roman"/>
              </a:rPr>
              <a:t>Eligibility for IDEA </a:t>
            </a:r>
            <a:r>
              <a:rPr lang="en-US" dirty="0" smtClean="0">
                <a:latin typeface="Times New Roman"/>
                <a:cs typeface="Times New Roman"/>
              </a:rPr>
              <a:t/>
            </a:r>
            <a:br>
              <a:rPr lang="en-US" dirty="0" smtClean="0">
                <a:latin typeface="Times New Roman"/>
                <a:cs typeface="Times New Roman"/>
              </a:rPr>
            </a:br>
            <a:r>
              <a:rPr lang="en-US" dirty="0" smtClean="0">
                <a:latin typeface="Times New Roman"/>
                <a:cs typeface="Times New Roman"/>
              </a:rPr>
              <a:t>	</a:t>
            </a:r>
            <a:r>
              <a:rPr lang="en-US" sz="4000" dirty="0" smtClean="0">
                <a:latin typeface="Times New Roman"/>
                <a:cs typeface="Times New Roman"/>
              </a:rPr>
              <a:t>"</a:t>
            </a:r>
            <a:r>
              <a:rPr lang="en-US" sz="4000" dirty="0">
                <a:latin typeface="Times New Roman"/>
                <a:cs typeface="Times New Roman"/>
              </a:rPr>
              <a:t>Special </a:t>
            </a:r>
            <a:r>
              <a:rPr lang="en-US" sz="4000" dirty="0" smtClean="0">
                <a:latin typeface="Times New Roman"/>
                <a:cs typeface="Times New Roman"/>
              </a:rPr>
              <a:t>Education”</a:t>
            </a:r>
            <a:endParaRPr lang="en-US" sz="4000" dirty="0">
              <a:latin typeface="Times New Roman"/>
              <a:cs typeface="Times New Roman"/>
            </a:endParaRPr>
          </a:p>
        </p:txBody>
      </p:sp>
      <p:sp>
        <p:nvSpPr>
          <p:cNvPr id="3" name="Content Placeholder 2"/>
          <p:cNvSpPr>
            <a:spLocks noGrp="1"/>
          </p:cNvSpPr>
          <p:nvPr>
            <p:ph idx="1"/>
          </p:nvPr>
        </p:nvSpPr>
        <p:spPr>
          <a:xfrm>
            <a:off x="762000" y="2286000"/>
            <a:ext cx="8077200" cy="3687763"/>
          </a:xfrm>
        </p:spPr>
        <p:txBody>
          <a:bodyPr>
            <a:normAutofit fontScale="62500" lnSpcReduction="20000"/>
          </a:bodyPr>
          <a:lstStyle/>
          <a:p>
            <a:pPr marL="514350" indent="-514350">
              <a:lnSpc>
                <a:spcPct val="120000"/>
              </a:lnSpc>
              <a:spcAft>
                <a:spcPts val="0"/>
              </a:spcAft>
              <a:buFont typeface="+mj-lt"/>
              <a:buAutoNum type="arabicPeriod"/>
            </a:pPr>
            <a:r>
              <a:rPr lang="en-US" sz="3300" dirty="0" smtClean="0">
                <a:solidFill>
                  <a:srgbClr val="171717"/>
                </a:solidFill>
                <a:latin typeface="Times New Roman"/>
                <a:cs typeface="Times New Roman"/>
              </a:rPr>
              <a:t>Another </a:t>
            </a:r>
            <a:r>
              <a:rPr lang="en-US" sz="3300" dirty="0">
                <a:solidFill>
                  <a:srgbClr val="171717"/>
                </a:solidFill>
                <a:latin typeface="Times New Roman"/>
                <a:cs typeface="Times New Roman"/>
              </a:rPr>
              <a:t>disability </a:t>
            </a:r>
            <a:r>
              <a:rPr lang="en-US" sz="3300" dirty="0" smtClean="0">
                <a:solidFill>
                  <a:srgbClr val="171717"/>
                </a:solidFill>
                <a:latin typeface="Times New Roman"/>
                <a:cs typeface="Times New Roman"/>
              </a:rPr>
              <a:t>other </a:t>
            </a:r>
            <a:r>
              <a:rPr lang="en-US" sz="3300" dirty="0">
                <a:solidFill>
                  <a:srgbClr val="171717"/>
                </a:solidFill>
                <a:latin typeface="Times New Roman"/>
                <a:cs typeface="Times New Roman"/>
              </a:rPr>
              <a:t>than diabetes </a:t>
            </a:r>
            <a:r>
              <a:rPr lang="en-US" sz="3300" dirty="0" smtClean="0">
                <a:solidFill>
                  <a:srgbClr val="171717"/>
                </a:solidFill>
                <a:latin typeface="Times New Roman"/>
                <a:cs typeface="Times New Roman"/>
              </a:rPr>
              <a:t>that </a:t>
            </a:r>
            <a:r>
              <a:rPr lang="en-US" sz="3300" dirty="0">
                <a:solidFill>
                  <a:srgbClr val="171717"/>
                </a:solidFill>
                <a:latin typeface="Times New Roman"/>
                <a:cs typeface="Times New Roman"/>
              </a:rPr>
              <a:t>limits learning/academic </a:t>
            </a:r>
            <a:r>
              <a:rPr lang="en-US" sz="3300" dirty="0" smtClean="0">
                <a:solidFill>
                  <a:srgbClr val="171717"/>
                </a:solidFill>
                <a:latin typeface="Times New Roman"/>
                <a:cs typeface="Times New Roman"/>
              </a:rPr>
              <a:t>progress</a:t>
            </a:r>
          </a:p>
          <a:p>
            <a:pPr marL="0" indent="0">
              <a:lnSpc>
                <a:spcPct val="120000"/>
              </a:lnSpc>
              <a:spcAft>
                <a:spcPts val="0"/>
              </a:spcAft>
              <a:buNone/>
            </a:pPr>
            <a:r>
              <a:rPr lang="en-US" sz="3300" dirty="0" smtClean="0">
                <a:solidFill>
                  <a:srgbClr val="171717"/>
                </a:solidFill>
                <a:latin typeface="Times New Roman"/>
                <a:cs typeface="Times New Roman"/>
              </a:rPr>
              <a:t>	or</a:t>
            </a:r>
          </a:p>
          <a:p>
            <a:pPr marL="514350" indent="-514350">
              <a:lnSpc>
                <a:spcPct val="120000"/>
              </a:lnSpc>
              <a:spcAft>
                <a:spcPts val="0"/>
              </a:spcAft>
              <a:buFont typeface="+mj-lt"/>
              <a:buAutoNum type="arabicPeriod" startAt="2"/>
            </a:pPr>
            <a:r>
              <a:rPr lang="en-US" sz="3300" dirty="0" smtClean="0">
                <a:solidFill>
                  <a:srgbClr val="171717"/>
                </a:solidFill>
                <a:latin typeface="Times New Roman"/>
                <a:cs typeface="Times New Roman"/>
              </a:rPr>
              <a:t>Frequent </a:t>
            </a:r>
            <a:r>
              <a:rPr lang="en-US" sz="3300" dirty="0">
                <a:solidFill>
                  <a:srgbClr val="171717"/>
                </a:solidFill>
                <a:latin typeface="Times New Roman"/>
                <a:cs typeface="Times New Roman"/>
              </a:rPr>
              <a:t>swings in blood glucose that adversely impacts </a:t>
            </a:r>
            <a:r>
              <a:rPr lang="en-US" sz="3300" dirty="0" smtClean="0">
                <a:solidFill>
                  <a:srgbClr val="171717"/>
                </a:solidFill>
                <a:latin typeface="Times New Roman"/>
                <a:cs typeface="Times New Roman"/>
              </a:rPr>
              <a:t>learning.</a:t>
            </a:r>
          </a:p>
          <a:p>
            <a:pPr marL="0" lvl="0" indent="0">
              <a:lnSpc>
                <a:spcPct val="120000"/>
              </a:lnSpc>
              <a:spcAft>
                <a:spcPts val="0"/>
              </a:spcAft>
            </a:pPr>
            <a:endParaRPr lang="en-US" sz="3600" dirty="0" smtClean="0">
              <a:solidFill>
                <a:srgbClr val="171717"/>
              </a:solidFill>
              <a:latin typeface="Times New Roman"/>
              <a:cs typeface="Times New Roman"/>
            </a:endParaRPr>
          </a:p>
          <a:p>
            <a:pPr marL="0" lvl="0" indent="0">
              <a:lnSpc>
                <a:spcPct val="120000"/>
              </a:lnSpc>
              <a:spcAft>
                <a:spcPts val="0"/>
              </a:spcAft>
            </a:pPr>
            <a:r>
              <a:rPr lang="en-US" sz="3600" dirty="0" smtClean="0">
                <a:solidFill>
                  <a:srgbClr val="171717"/>
                </a:solidFill>
                <a:latin typeface="Times New Roman"/>
                <a:cs typeface="Times New Roman"/>
              </a:rPr>
              <a:t>Diabetes </a:t>
            </a:r>
            <a:r>
              <a:rPr lang="en-US" sz="3600" dirty="0">
                <a:solidFill>
                  <a:srgbClr val="171717"/>
                </a:solidFill>
                <a:latin typeface="Times New Roman"/>
                <a:cs typeface="Times New Roman"/>
              </a:rPr>
              <a:t>Medical Management Plan</a:t>
            </a:r>
          </a:p>
          <a:p>
            <a:pPr marL="0" lvl="0" indent="0">
              <a:lnSpc>
                <a:spcPct val="120000"/>
              </a:lnSpc>
              <a:spcAft>
                <a:spcPts val="0"/>
              </a:spcAft>
            </a:pPr>
            <a:r>
              <a:rPr lang="en-US" sz="3600" dirty="0">
                <a:solidFill>
                  <a:srgbClr val="171717"/>
                </a:solidFill>
                <a:latin typeface="Times New Roman"/>
                <a:cs typeface="Times New Roman"/>
              </a:rPr>
              <a:t>Individualized Health Care Plan</a:t>
            </a:r>
          </a:p>
          <a:p>
            <a:pPr marL="0" lvl="0" indent="0">
              <a:lnSpc>
                <a:spcPct val="120000"/>
              </a:lnSpc>
              <a:spcAft>
                <a:spcPts val="0"/>
              </a:spcAft>
            </a:pPr>
            <a:r>
              <a:rPr lang="en-US" sz="3600" dirty="0">
                <a:solidFill>
                  <a:srgbClr val="171717"/>
                </a:solidFill>
                <a:latin typeface="Times New Roman"/>
                <a:cs typeface="Times New Roman"/>
              </a:rPr>
              <a:t>Emergency Care Plans for Hypoglycemia and Hyperglycemia</a:t>
            </a:r>
          </a:p>
          <a:p>
            <a:r>
              <a:rPr lang="en-US" sz="1100" dirty="0">
                <a:solidFill>
                  <a:srgbClr val="171717"/>
                </a:solidFill>
                <a:latin typeface="Times New Roman"/>
                <a:cs typeface="Times New Roman"/>
              </a:rPr>
              <a:t> </a:t>
            </a:r>
          </a:p>
          <a:p>
            <a:pPr marL="514350" indent="-514350">
              <a:lnSpc>
                <a:spcPct val="120000"/>
              </a:lnSpc>
              <a:spcAft>
                <a:spcPts val="0"/>
              </a:spcAft>
              <a:buFont typeface="+mj-lt"/>
              <a:buAutoNum type="arabicPeriod" startAt="2"/>
            </a:pPr>
            <a:endParaRPr lang="en-US" sz="3300" dirty="0" smtClean="0">
              <a:solidFill>
                <a:srgbClr val="171717"/>
              </a:solidFill>
              <a:latin typeface="Times New Roman"/>
              <a:cs typeface="Times New Roman"/>
            </a:endParaRPr>
          </a:p>
          <a:p>
            <a:endParaRPr lang="en-US" dirty="0">
              <a:solidFill>
                <a:srgbClr val="171717"/>
              </a:solidFill>
            </a:endParaRPr>
          </a:p>
        </p:txBody>
      </p:sp>
    </p:spTree>
    <p:extLst>
      <p:ext uri="{BB962C8B-B14F-4D97-AF65-F5344CB8AC3E}">
        <p14:creationId xmlns:p14="http://schemas.microsoft.com/office/powerpoint/2010/main" val="870493809"/>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099" y="762000"/>
            <a:ext cx="8077200" cy="1559168"/>
          </a:xfrm>
        </p:spPr>
        <p:txBody>
          <a:bodyPr>
            <a:normAutofit/>
          </a:bodyPr>
          <a:lstStyle/>
          <a:p>
            <a:r>
              <a:rPr lang="en-US" b="1" i="1" dirty="0" smtClean="0">
                <a:latin typeface="Times New Roman"/>
                <a:cs typeface="Times New Roman"/>
              </a:rPr>
              <a:t>Caring for Childhood Diabetes </a:t>
            </a:r>
            <a:r>
              <a:rPr lang="en-US" sz="4400" i="1" dirty="0" smtClean="0">
                <a:latin typeface="Times New Roman"/>
                <a:cs typeface="Times New Roman"/>
              </a:rPr>
              <a:t>(T1D) in School</a:t>
            </a:r>
            <a:endParaRPr lang="en-US" sz="4400" i="1" dirty="0">
              <a:latin typeface="Times New Roman"/>
              <a:cs typeface="Times New Roman"/>
            </a:endParaRPr>
          </a:p>
        </p:txBody>
      </p:sp>
      <p:sp>
        <p:nvSpPr>
          <p:cNvPr id="3" name="Content Placeholder 2"/>
          <p:cNvSpPr>
            <a:spLocks noGrp="1"/>
          </p:cNvSpPr>
          <p:nvPr>
            <p:ph idx="1"/>
          </p:nvPr>
        </p:nvSpPr>
        <p:spPr>
          <a:xfrm>
            <a:off x="533400" y="2286001"/>
            <a:ext cx="8153400" cy="4419600"/>
          </a:xfrm>
        </p:spPr>
        <p:txBody>
          <a:bodyPr>
            <a:normAutofit fontScale="85000" lnSpcReduction="20000"/>
          </a:bodyPr>
          <a:lstStyle/>
          <a:p>
            <a:pPr marL="0" indent="0">
              <a:buNone/>
            </a:pPr>
            <a:r>
              <a:rPr lang="en-US" sz="2600" b="1" dirty="0" smtClean="0">
                <a:solidFill>
                  <a:srgbClr val="171717"/>
                </a:solidFill>
                <a:latin typeface="Times New Roman"/>
                <a:cs typeface="Times New Roman"/>
              </a:rPr>
              <a:t>If determined </a:t>
            </a:r>
            <a:r>
              <a:rPr lang="en-US" sz="2600" b="1" dirty="0">
                <a:solidFill>
                  <a:srgbClr val="171717"/>
                </a:solidFill>
                <a:latin typeface="Times New Roman"/>
                <a:cs typeface="Times New Roman"/>
              </a:rPr>
              <a:t>to have a </a:t>
            </a:r>
            <a:r>
              <a:rPr lang="en-US" sz="2600" b="1" dirty="0" smtClean="0">
                <a:solidFill>
                  <a:srgbClr val="171717"/>
                </a:solidFill>
                <a:latin typeface="Times New Roman"/>
                <a:cs typeface="Times New Roman"/>
              </a:rPr>
              <a:t>disability, </a:t>
            </a:r>
            <a:r>
              <a:rPr lang="en-US" sz="2600" b="1" dirty="0">
                <a:solidFill>
                  <a:srgbClr val="171717"/>
                </a:solidFill>
                <a:latin typeface="Times New Roman"/>
                <a:cs typeface="Times New Roman"/>
              </a:rPr>
              <a:t>under the school districts disability </a:t>
            </a:r>
            <a:r>
              <a:rPr lang="en-US" sz="2600" b="1" dirty="0" smtClean="0">
                <a:solidFill>
                  <a:srgbClr val="171717"/>
                </a:solidFill>
                <a:latin typeface="Times New Roman"/>
                <a:cs typeface="Times New Roman"/>
              </a:rPr>
              <a:t>proceedures </a:t>
            </a:r>
            <a:r>
              <a:rPr lang="en-US" sz="2600" b="1" dirty="0">
                <a:solidFill>
                  <a:srgbClr val="171717"/>
                </a:solidFill>
                <a:latin typeface="Times New Roman"/>
                <a:cs typeface="Times New Roman"/>
              </a:rPr>
              <a:t>in </a:t>
            </a:r>
            <a:r>
              <a:rPr lang="en-US" sz="2600" b="1" dirty="0" smtClean="0">
                <a:solidFill>
                  <a:srgbClr val="171717"/>
                </a:solidFill>
                <a:latin typeface="Times New Roman"/>
                <a:cs typeface="Times New Roman"/>
              </a:rPr>
              <a:t>order </a:t>
            </a:r>
            <a:r>
              <a:rPr lang="en-US" sz="2600" b="1" dirty="0">
                <a:solidFill>
                  <a:srgbClr val="171717"/>
                </a:solidFill>
                <a:latin typeface="Times New Roman"/>
                <a:cs typeface="Times New Roman"/>
              </a:rPr>
              <a:t>to participate </a:t>
            </a:r>
            <a:r>
              <a:rPr lang="en-US" sz="2600" b="1" dirty="0" smtClean="0">
                <a:solidFill>
                  <a:srgbClr val="171717"/>
                </a:solidFill>
                <a:latin typeface="Times New Roman"/>
                <a:cs typeface="Times New Roman"/>
              </a:rPr>
              <a:t>in </a:t>
            </a:r>
            <a:r>
              <a:rPr lang="en-US" sz="2600" b="1" dirty="0">
                <a:solidFill>
                  <a:srgbClr val="171717"/>
                </a:solidFill>
                <a:latin typeface="Times New Roman"/>
                <a:cs typeface="Times New Roman"/>
              </a:rPr>
              <a:t>regular </a:t>
            </a:r>
            <a:r>
              <a:rPr lang="en-US" sz="2600" b="1" dirty="0" smtClean="0">
                <a:solidFill>
                  <a:srgbClr val="171717"/>
                </a:solidFill>
                <a:latin typeface="Times New Roman"/>
                <a:cs typeface="Times New Roman"/>
              </a:rPr>
              <a:t>school activities. (Inc. extracurricular)</a:t>
            </a:r>
            <a:endParaRPr lang="en-US" sz="2600" b="1" dirty="0">
              <a:solidFill>
                <a:srgbClr val="171717"/>
              </a:solidFill>
              <a:latin typeface="Times New Roman"/>
              <a:cs typeface="Times New Roman"/>
            </a:endParaRPr>
          </a:p>
          <a:p>
            <a:r>
              <a:rPr lang="en-US" sz="2600" b="1" dirty="0">
                <a:solidFill>
                  <a:srgbClr val="171717"/>
                </a:solidFill>
                <a:latin typeface="Times New Roman"/>
                <a:cs typeface="Times New Roman"/>
              </a:rPr>
              <a:t>Everyone has a role to play in effective diabetes management in the school setting:</a:t>
            </a:r>
          </a:p>
          <a:p>
            <a:pPr lvl="0"/>
            <a:r>
              <a:rPr lang="en-US" sz="2600" b="1" dirty="0">
                <a:solidFill>
                  <a:srgbClr val="171717"/>
                </a:solidFill>
                <a:latin typeface="Times New Roman"/>
                <a:cs typeface="Times New Roman"/>
              </a:rPr>
              <a:t>School nurse</a:t>
            </a:r>
          </a:p>
          <a:p>
            <a:pPr lvl="0"/>
            <a:r>
              <a:rPr lang="en-US" sz="2400" dirty="0" smtClean="0">
                <a:solidFill>
                  <a:srgbClr val="171717"/>
                </a:solidFill>
              </a:rPr>
              <a:t>Teachers </a:t>
            </a:r>
            <a:endParaRPr lang="en-US" sz="2400" dirty="0">
              <a:solidFill>
                <a:srgbClr val="171717"/>
              </a:solidFill>
            </a:endParaRPr>
          </a:p>
          <a:p>
            <a:pPr lvl="0"/>
            <a:r>
              <a:rPr lang="en-US" sz="2400" dirty="0">
                <a:solidFill>
                  <a:srgbClr val="171717"/>
                </a:solidFill>
              </a:rPr>
              <a:t>Administrators </a:t>
            </a:r>
          </a:p>
          <a:p>
            <a:pPr lvl="0"/>
            <a:r>
              <a:rPr lang="en-US" sz="2400" dirty="0">
                <a:solidFill>
                  <a:srgbClr val="171717"/>
                </a:solidFill>
              </a:rPr>
              <a:t>School health team </a:t>
            </a:r>
          </a:p>
          <a:p>
            <a:pPr lvl="0"/>
            <a:r>
              <a:rPr lang="en-US" sz="2400" dirty="0">
                <a:solidFill>
                  <a:srgbClr val="171717"/>
                </a:solidFill>
              </a:rPr>
              <a:t>Students, parents, and families </a:t>
            </a:r>
          </a:p>
        </p:txBody>
      </p:sp>
    </p:spTree>
    <p:extLst>
      <p:ext uri="{BB962C8B-B14F-4D97-AF65-F5344CB8AC3E}">
        <p14:creationId xmlns:p14="http://schemas.microsoft.com/office/powerpoint/2010/main" val="22052722"/>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70264" y="1066800"/>
            <a:ext cx="8153400" cy="1600200"/>
          </a:xfrm>
        </p:spPr>
        <p:txBody>
          <a:bodyPr/>
          <a:lstStyle/>
          <a:p>
            <a:pPr lvl="0">
              <a:lnSpc>
                <a:spcPct val="100000"/>
              </a:lnSpc>
            </a:pPr>
            <a:r>
              <a:rPr lang="en-US" sz="4000" b="1" dirty="0">
                <a:latin typeface="Times New Roman"/>
                <a:cs typeface="Times New Roman"/>
              </a:rPr>
              <a:t>Educational Implications</a:t>
            </a:r>
            <a:br>
              <a:rPr lang="en-US" sz="4000" b="1" dirty="0">
                <a:latin typeface="Times New Roman"/>
                <a:cs typeface="Times New Roman"/>
              </a:rPr>
            </a:br>
            <a:r>
              <a:rPr lang="en-US" sz="4000" dirty="0" smtClean="0">
                <a:latin typeface="Times New Roman"/>
                <a:cs typeface="Times New Roman"/>
              </a:rPr>
              <a:t>	Diabetes Management Team</a:t>
            </a:r>
            <a:endParaRPr lang="en-US" sz="4000" i="1" dirty="0">
              <a:latin typeface="Times New Roman"/>
              <a:cs typeface="Times New Roman"/>
            </a:endParaRPr>
          </a:p>
        </p:txBody>
      </p:sp>
      <p:sp>
        <p:nvSpPr>
          <p:cNvPr id="3" name="Content Placeholder 2"/>
          <p:cNvSpPr>
            <a:spLocks noGrp="1"/>
          </p:cNvSpPr>
          <p:nvPr>
            <p:ph idx="1"/>
            <p:custDataLst>
              <p:tags r:id="rId3"/>
            </p:custDataLst>
          </p:nvPr>
        </p:nvSpPr>
        <p:spPr>
          <a:xfrm>
            <a:off x="1143000" y="2971800"/>
            <a:ext cx="7927985" cy="4191000"/>
          </a:xfrm>
        </p:spPr>
        <p:txBody>
          <a:bodyPr>
            <a:normAutofit fontScale="25000" lnSpcReduction="20000"/>
          </a:bodyPr>
          <a:lstStyle/>
          <a:p>
            <a:pPr lvl="0">
              <a:lnSpc>
                <a:spcPct val="120000"/>
              </a:lnSpc>
              <a:spcAft>
                <a:spcPts val="0"/>
              </a:spcAft>
              <a:buFont typeface="Arial"/>
              <a:buChar char="•"/>
            </a:pPr>
            <a:r>
              <a:rPr lang="en-US" sz="9600" b="1" dirty="0" smtClean="0">
                <a:solidFill>
                  <a:srgbClr val="171717"/>
                </a:solidFill>
                <a:latin typeface="Times New Roman"/>
                <a:cs typeface="Times New Roman"/>
              </a:rPr>
              <a:t>To </a:t>
            </a:r>
            <a:r>
              <a:rPr lang="en-US" sz="9600" b="1" dirty="0">
                <a:solidFill>
                  <a:srgbClr val="171717"/>
                </a:solidFill>
                <a:latin typeface="Times New Roman"/>
                <a:cs typeface="Times New Roman"/>
              </a:rPr>
              <a:t>ensure that students with diabetes are ready to learn &amp; have equal access to all educational opportunities</a:t>
            </a:r>
          </a:p>
          <a:p>
            <a:pPr lvl="0">
              <a:lnSpc>
                <a:spcPct val="120000"/>
              </a:lnSpc>
              <a:spcAft>
                <a:spcPts val="0"/>
              </a:spcAft>
              <a:buFont typeface="Arial"/>
              <a:buChar char="•"/>
            </a:pPr>
            <a:r>
              <a:rPr lang="en-US" sz="9600" b="1" dirty="0">
                <a:solidFill>
                  <a:srgbClr val="171717"/>
                </a:solidFill>
                <a:latin typeface="Times New Roman"/>
                <a:cs typeface="Times New Roman"/>
              </a:rPr>
              <a:t>To minimize the possibility that diabetes-related emergencies will disrupt classroom activities</a:t>
            </a:r>
          </a:p>
          <a:p>
            <a:pPr marL="0" indent="0">
              <a:lnSpc>
                <a:spcPct val="120000"/>
              </a:lnSpc>
              <a:spcAft>
                <a:spcPts val="0"/>
              </a:spcAft>
            </a:pPr>
            <a:endParaRPr lang="en-US" sz="6600" dirty="0" smtClean="0">
              <a:solidFill>
                <a:srgbClr val="171717"/>
              </a:solidFill>
            </a:endParaRPr>
          </a:p>
          <a:p>
            <a:pPr>
              <a:lnSpc>
                <a:spcPct val="120000"/>
              </a:lnSpc>
              <a:spcAft>
                <a:spcPts val="0"/>
              </a:spcAft>
              <a:buFont typeface="Arial"/>
              <a:buChar char="•"/>
            </a:pPr>
            <a:r>
              <a:rPr lang="en-US" sz="6600" dirty="0" smtClean="0">
                <a:solidFill>
                  <a:srgbClr val="171717"/>
                </a:solidFill>
              </a:rPr>
              <a:t>Maintaining optimal blood glucose control (Monitoring &amp; administration) in a medically safe environment.</a:t>
            </a:r>
          </a:p>
          <a:p>
            <a:pPr>
              <a:lnSpc>
                <a:spcPct val="120000"/>
              </a:lnSpc>
              <a:spcAft>
                <a:spcPts val="0"/>
              </a:spcAft>
              <a:buFont typeface="Arial"/>
              <a:buChar char="•"/>
            </a:pPr>
            <a:r>
              <a:rPr lang="en-US" sz="6600" dirty="0" smtClean="0">
                <a:solidFill>
                  <a:srgbClr val="171717"/>
                </a:solidFill>
              </a:rPr>
              <a:t> Recognizing and treating hypoglycemia and hyperglycemia</a:t>
            </a:r>
          </a:p>
          <a:p>
            <a:pPr marL="0" lvl="0" indent="0">
              <a:lnSpc>
                <a:spcPct val="120000"/>
              </a:lnSpc>
              <a:spcAft>
                <a:spcPts val="0"/>
              </a:spcAft>
              <a:buNone/>
            </a:pPr>
            <a:endParaRPr lang="en-US" sz="6600" dirty="0" smtClean="0">
              <a:solidFill>
                <a:srgbClr val="171717"/>
              </a:solidFill>
            </a:endParaRPr>
          </a:p>
          <a:p>
            <a:pPr marL="0" lvl="0" indent="0">
              <a:lnSpc>
                <a:spcPct val="120000"/>
              </a:lnSpc>
              <a:spcAft>
                <a:spcPts val="0"/>
              </a:spcAft>
              <a:buNone/>
            </a:pPr>
            <a:r>
              <a:rPr lang="en-US" sz="6600" dirty="0" smtClean="0">
                <a:solidFill>
                  <a:srgbClr val="171717"/>
                </a:solidFill>
              </a:rPr>
              <a:t>Responding to psychosocial issues </a:t>
            </a:r>
          </a:p>
          <a:p>
            <a:pPr marL="0" indent="0">
              <a:lnSpc>
                <a:spcPct val="120000"/>
              </a:lnSpc>
              <a:spcAft>
                <a:spcPts val="0"/>
              </a:spcAft>
              <a:buNone/>
            </a:pPr>
            <a:r>
              <a:rPr lang="en-US" sz="6200" dirty="0" smtClean="0">
                <a:solidFill>
                  <a:srgbClr val="171717"/>
                </a:solidFill>
                <a:latin typeface="Times New Roman"/>
                <a:cs typeface="Times New Roman"/>
              </a:rPr>
              <a:t>. Children with diabetes often experience emotional effects due to being ‘different’ from classmates and friends</a:t>
            </a:r>
          </a:p>
          <a:p>
            <a:pPr>
              <a:buFont typeface="Arial"/>
              <a:buChar char="•"/>
            </a:pPr>
            <a:endParaRPr lang="en-US" sz="2400" dirty="0" smtClean="0">
              <a:solidFill>
                <a:srgbClr val="171717"/>
              </a:solidFill>
              <a:latin typeface="Times New Roman"/>
              <a:cs typeface="Times New Roman"/>
            </a:endParaRPr>
          </a:p>
          <a:p>
            <a:pPr>
              <a:buFont typeface="Arial"/>
              <a:buChar char="•"/>
            </a:pPr>
            <a:r>
              <a:rPr lang="en-US" sz="2400" dirty="0" smtClean="0">
                <a:solidFill>
                  <a:srgbClr val="171717"/>
                </a:solidFill>
                <a:latin typeface="Times New Roman"/>
                <a:cs typeface="Times New Roman"/>
              </a:rPr>
              <a:t>. </a:t>
            </a:r>
          </a:p>
          <a:p>
            <a:endParaRPr lang="en-US" sz="2400" dirty="0">
              <a:solidFill>
                <a:srgbClr val="171717"/>
              </a:solidFill>
              <a:latin typeface="Times New Roman"/>
              <a:cs typeface="Times New Roman"/>
            </a:endParaRPr>
          </a:p>
        </p:txBody>
      </p:sp>
    </p:spTree>
    <p:custDataLst>
      <p:tags r:id="rId1"/>
    </p:custDataLst>
    <p:extLst>
      <p:ext uri="{BB962C8B-B14F-4D97-AF65-F5344CB8AC3E}">
        <p14:creationId xmlns:p14="http://schemas.microsoft.com/office/powerpoint/2010/main" val="272471873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1000"/>
                                        <p:tgtEl>
                                          <p:spTgt spid="3">
                                            <p:txEl>
                                              <p:pRg st="9" end="9"/>
                                            </p:txEl>
                                          </p:spTgt>
                                        </p:tgtEl>
                                      </p:cBhvr>
                                    </p:animEffect>
                                    <p:anim calcmode="lin" valueType="num">
                                      <p:cBhvr>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9" name="Rectangle 3"/>
          <p:cNvSpPr>
            <a:spLocks noGrp="1" noChangeArrowheads="1"/>
          </p:cNvSpPr>
          <p:nvPr>
            <p:ph idx="1"/>
            <p:custDataLst>
              <p:tags r:id="rId2"/>
            </p:custDataLst>
          </p:nvPr>
        </p:nvSpPr>
        <p:spPr>
          <a:xfrm>
            <a:off x="838200" y="685800"/>
            <a:ext cx="8001000" cy="5791200"/>
          </a:xfrm>
        </p:spPr>
        <p:txBody>
          <a:bodyPr>
            <a:normAutofit/>
          </a:bodyPr>
          <a:lstStyle/>
          <a:p>
            <a:pPr marL="349250" lvl="1" indent="0">
              <a:buNone/>
            </a:pPr>
            <a:endParaRPr lang="en-US" dirty="0" smtClean="0">
              <a:latin typeface="Times New Roman"/>
              <a:cs typeface="Times New Roman"/>
              <a:hlinkClick r:id="rId5"/>
            </a:endParaRPr>
          </a:p>
          <a:p>
            <a:pPr marL="349250" lvl="1" indent="0">
              <a:buNone/>
            </a:pPr>
            <a:endParaRPr lang="en-US" dirty="0">
              <a:latin typeface="Times New Roman"/>
              <a:cs typeface="Times New Roman"/>
              <a:hlinkClick r:id="rId5"/>
            </a:endParaRPr>
          </a:p>
          <a:p>
            <a:pPr marL="349250" lvl="1" indent="0">
              <a:buNone/>
            </a:pPr>
            <a:r>
              <a:rPr lang="en-US" dirty="0" smtClean="0">
                <a:latin typeface="Times New Roman"/>
                <a:cs typeface="Times New Roman"/>
                <a:hlinkClick r:id="rId5"/>
              </a:rPr>
              <a:t>http</a:t>
            </a:r>
            <a:r>
              <a:rPr lang="en-US" dirty="0">
                <a:latin typeface="Times New Roman"/>
                <a:cs typeface="Times New Roman"/>
                <a:hlinkClick r:id="rId5"/>
              </a:rPr>
              <a:t>://www.youtube.com/embed/aoD2lklbS4U?feature=</a:t>
            </a:r>
            <a:r>
              <a:rPr lang="en-US" dirty="0" smtClean="0">
                <a:latin typeface="Times New Roman"/>
                <a:cs typeface="Times New Roman"/>
                <a:hlinkClick r:id="rId5"/>
              </a:rPr>
              <a:t>player_detailpage</a:t>
            </a:r>
            <a:endParaRPr lang="en-US" dirty="0" smtClean="0">
              <a:latin typeface="Times New Roman"/>
              <a:cs typeface="Times New Roman"/>
            </a:endParaRPr>
          </a:p>
          <a:p>
            <a:pPr marL="349250" lvl="1" indent="0">
              <a:buNone/>
            </a:pPr>
            <a:endParaRPr lang="en-US" dirty="0">
              <a:latin typeface="Times New Roman"/>
              <a:cs typeface="Times New Roman"/>
            </a:endParaRPr>
          </a:p>
          <a:p>
            <a:pPr marL="349250" lvl="1" indent="0">
              <a:buNone/>
            </a:pPr>
            <a:r>
              <a:rPr lang="en-US" dirty="0">
                <a:latin typeface="Times New Roman"/>
                <a:cs typeface="Times New Roman"/>
                <a:hlinkClick r:id="rId6"/>
              </a:rPr>
              <a:t>&lt;/iframe="640" height="360" src="http://www.youtube.com/embed/aoD2lklbS4U?feature=player_detailpage" frameborder="0" allowfullscreen&gt;&lt;/iframe</a:t>
            </a:r>
            <a:r>
              <a:rPr lang="en-US" u="sng" dirty="0">
                <a:solidFill>
                  <a:schemeClr val="tx2"/>
                </a:solidFill>
                <a:latin typeface="Times New Roman"/>
                <a:cs typeface="Times New Roman"/>
              </a:rPr>
              <a:t>&gt;</a:t>
            </a:r>
          </a:p>
          <a:p>
            <a:pPr marL="349250" lvl="1" indent="0">
              <a:buNone/>
            </a:pPr>
            <a:endParaRPr lang="en-US" dirty="0" smtClean="0">
              <a:latin typeface="Times New Roman"/>
              <a:cs typeface="Times New Roman"/>
            </a:endParaRPr>
          </a:p>
          <a:p>
            <a:pPr lvl="1">
              <a:buFont typeface="Arial"/>
              <a:buChar char="•"/>
            </a:pPr>
            <a:endParaRPr lang="en-US" sz="2200" u="sng" dirty="0">
              <a:solidFill>
                <a:schemeClr val="tx2"/>
              </a:solidFill>
              <a:latin typeface="Times New Roman"/>
              <a:cs typeface="Times New Roman"/>
            </a:endParaRPr>
          </a:p>
          <a:p>
            <a:pPr lvl="1">
              <a:buFont typeface="Arial"/>
              <a:buChar char="•"/>
            </a:pPr>
            <a:endParaRPr lang="en-US" sz="2200" dirty="0" smtClean="0">
              <a:latin typeface="Times New Roman"/>
              <a:cs typeface="Times New Roman"/>
            </a:endParaRPr>
          </a:p>
          <a:p>
            <a:pPr marL="0" indent="0">
              <a:buNone/>
            </a:pPr>
            <a:endParaRPr lang="en-US" dirty="0"/>
          </a:p>
        </p:txBody>
      </p:sp>
    </p:spTree>
    <p:custDataLst>
      <p:tags r:id="rId1"/>
    </p:custData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3000" y="228600"/>
            <a:ext cx="7315200" cy="5770812"/>
          </a:xfrm>
          <a:prstGeom prst="rect">
            <a:avLst/>
          </a:prstGeom>
          <a:noFill/>
        </p:spPr>
        <p:txBody>
          <a:bodyPr wrap="square" rtlCol="0">
            <a:spAutoFit/>
          </a:bodyPr>
          <a:lstStyle/>
          <a:p>
            <a:pPr algn="ctr">
              <a:lnSpc>
                <a:spcPct val="150000"/>
              </a:lnSpc>
            </a:pPr>
            <a:endParaRPr lang="en-US" dirty="0" smtClean="0">
              <a:latin typeface="Times New Roman"/>
              <a:ea typeface="Times New Roman"/>
              <a:cs typeface="Times New Roman"/>
            </a:endParaRPr>
          </a:p>
          <a:p>
            <a:pPr algn="ctr">
              <a:lnSpc>
                <a:spcPct val="150000"/>
              </a:lnSpc>
            </a:pPr>
            <a:r>
              <a:rPr lang="en-US" dirty="0" smtClean="0">
                <a:solidFill>
                  <a:schemeClr val="tx1">
                    <a:lumMod val="10000"/>
                  </a:schemeClr>
                </a:solidFill>
                <a:latin typeface="Times New Roman"/>
                <a:ea typeface="Times New Roman"/>
                <a:cs typeface="Times New Roman"/>
              </a:rPr>
              <a:t>References</a:t>
            </a:r>
            <a:endParaRPr lang="en-US" dirty="0">
              <a:solidFill>
                <a:schemeClr val="tx1">
                  <a:lumMod val="10000"/>
                </a:schemeClr>
              </a:solidFill>
              <a:latin typeface="Times New Roman"/>
              <a:ea typeface="Times New Roman"/>
              <a:cs typeface="Times New Roman"/>
            </a:endParaRPr>
          </a:p>
          <a:p>
            <a:pPr marL="457200" marR="0" indent="-457200">
              <a:spcBef>
                <a:spcPts val="600"/>
              </a:spcBef>
              <a:spcAft>
                <a:spcPts val="600"/>
              </a:spcAft>
            </a:pPr>
            <a:r>
              <a:rPr lang="en-US" dirty="0">
                <a:solidFill>
                  <a:schemeClr val="tx1">
                    <a:lumMod val="10000"/>
                  </a:schemeClr>
                </a:solidFill>
                <a:latin typeface="Times New Roman"/>
                <a:ea typeface="Times New Roman"/>
                <a:cs typeface="Times New Roman"/>
              </a:rPr>
              <a:t>National Diabetes Education Program. (2010 June). Helping the Student with Diabetes Succeed. Retrieved from </a:t>
            </a:r>
            <a:r>
              <a:rPr lang="en-US" u="sng" dirty="0">
                <a:solidFill>
                  <a:schemeClr val="tx1">
                    <a:lumMod val="10000"/>
                  </a:schemeClr>
                </a:solidFill>
                <a:latin typeface="Times New Roman"/>
                <a:ea typeface="Times New Roman"/>
                <a:cs typeface="Times New Roman"/>
                <a:hlinkClick r:id="rId2"/>
              </a:rPr>
              <a:t>http://ndep.nih.gov/hcp-businesses-and-schools/Schools.aspx</a:t>
            </a:r>
            <a:endParaRPr lang="en-US" dirty="0">
              <a:solidFill>
                <a:schemeClr val="tx1">
                  <a:lumMod val="10000"/>
                </a:schemeClr>
              </a:solidFill>
              <a:latin typeface="Times New Roman"/>
              <a:ea typeface="Times New Roman"/>
              <a:cs typeface="Times New Roman"/>
            </a:endParaRPr>
          </a:p>
          <a:p>
            <a:pPr marL="457200" marR="0" indent="-457200">
              <a:spcBef>
                <a:spcPts val="600"/>
              </a:spcBef>
              <a:spcAft>
                <a:spcPts val="600"/>
              </a:spcAft>
            </a:pPr>
            <a:r>
              <a:rPr lang="en-US" dirty="0" smtClean="0">
                <a:solidFill>
                  <a:schemeClr val="tx1">
                    <a:lumMod val="10000"/>
                  </a:schemeClr>
                </a:solidFill>
                <a:latin typeface="Times New Roman"/>
                <a:ea typeface="Times New Roman"/>
                <a:cs typeface="Times New Roman"/>
              </a:rPr>
              <a:t>Section </a:t>
            </a:r>
            <a:r>
              <a:rPr lang="en-US" dirty="0">
                <a:solidFill>
                  <a:schemeClr val="tx1">
                    <a:lumMod val="10000"/>
                  </a:schemeClr>
                </a:solidFill>
                <a:latin typeface="Times New Roman"/>
                <a:ea typeface="Times New Roman"/>
                <a:cs typeface="Times New Roman"/>
              </a:rPr>
              <a:t>504 of the Rehabilitation Act of 1973, as amended, 29 U.S.C. 794, implementing regulations at 34 CFR Part 104. http://www2.ed.gov/policy/rights/reg/ocr/edlite-34cfr104.html</a:t>
            </a:r>
          </a:p>
          <a:p>
            <a:pPr marL="457200" marR="0" indent="-457200">
              <a:spcBef>
                <a:spcPts val="600"/>
              </a:spcBef>
              <a:spcAft>
                <a:spcPts val="600"/>
              </a:spcAft>
            </a:pPr>
            <a:r>
              <a:rPr lang="en-US" dirty="0">
                <a:solidFill>
                  <a:schemeClr val="tx1">
                    <a:lumMod val="10000"/>
                  </a:schemeClr>
                </a:solidFill>
                <a:latin typeface="Times New Roman"/>
                <a:ea typeface="Times New Roman"/>
                <a:cs typeface="Times New Roman"/>
              </a:rPr>
              <a:t>Title II of the Americans with Disabilities Act of 1990, as amended, 42 U.S.C. 12134 et seq., implementing regulations at 28 CFR Part 35. http://www2.ed.gov/policy/rights/reg/ocr/edlite-28cfr35.html</a:t>
            </a:r>
          </a:p>
          <a:p>
            <a:pPr marL="457200" marR="0" indent="-457200">
              <a:spcBef>
                <a:spcPts val="600"/>
              </a:spcBef>
              <a:spcAft>
                <a:spcPts val="600"/>
              </a:spcAft>
            </a:pPr>
            <a:r>
              <a:rPr lang="en-US" dirty="0">
                <a:solidFill>
                  <a:schemeClr val="tx1">
                    <a:lumMod val="10000"/>
                  </a:schemeClr>
                </a:solidFill>
                <a:latin typeface="Times New Roman"/>
                <a:ea typeface="Times New Roman"/>
                <a:cs typeface="Times New Roman"/>
              </a:rPr>
              <a:t>The Americans with Disabilities Act Amendments Act of 2008. http://frwebgate.access.gpo.gov/cgi-bin/getdoc.cgi?dbname=110_cong_ bills&amp;docid=f:s3406enr.txt.pdf</a:t>
            </a:r>
          </a:p>
          <a:p>
            <a:pPr marL="457200" marR="0" indent="-457200">
              <a:spcBef>
                <a:spcPts val="600"/>
              </a:spcBef>
              <a:spcAft>
                <a:spcPts val="600"/>
              </a:spcAft>
            </a:pPr>
            <a:r>
              <a:rPr lang="en-US" dirty="0">
                <a:solidFill>
                  <a:schemeClr val="tx1">
                    <a:lumMod val="10000"/>
                  </a:schemeClr>
                </a:solidFill>
                <a:latin typeface="Times New Roman"/>
                <a:ea typeface="Times New Roman"/>
                <a:cs typeface="Times New Roman"/>
              </a:rPr>
              <a:t>Individual with Disabilities Education Act, 20 U.S.C. 1400 et seq., implementing regulations at 34 CFR Part 300. </a:t>
            </a:r>
            <a:r>
              <a:rPr lang="en-US" dirty="0">
                <a:solidFill>
                  <a:schemeClr val="tx1">
                    <a:lumMod val="10000"/>
                  </a:schemeClr>
                </a:solidFill>
                <a:latin typeface="Times New Roman"/>
                <a:ea typeface="Times New Roman"/>
                <a:cs typeface="Times New Roman"/>
                <a:hlinkClick r:id="rId3"/>
              </a:rPr>
              <a:t>http://www2.ed.gov/about/offices/list/osers/osep/</a:t>
            </a:r>
            <a:r>
              <a:rPr lang="en-US" dirty="0" smtClean="0">
                <a:solidFill>
                  <a:schemeClr val="tx1">
                    <a:lumMod val="10000"/>
                  </a:schemeClr>
                </a:solidFill>
                <a:latin typeface="Times New Roman"/>
                <a:ea typeface="Times New Roman"/>
                <a:cs typeface="Times New Roman"/>
                <a:hlinkClick r:id="rId3"/>
              </a:rPr>
              <a:t>index.html</a:t>
            </a:r>
            <a:endParaRPr lang="en-US" dirty="0">
              <a:solidFill>
                <a:schemeClr val="tx1">
                  <a:lumMod val="10000"/>
                </a:schemeClr>
              </a:solidFill>
              <a:latin typeface="Times New Roman"/>
              <a:ea typeface="Times New Roman"/>
              <a:cs typeface="Times New Roman"/>
            </a:endParaRPr>
          </a:p>
        </p:txBody>
      </p:sp>
    </p:spTree>
    <p:extLst>
      <p:ext uri="{BB962C8B-B14F-4D97-AF65-F5344CB8AC3E}">
        <p14:creationId xmlns:p14="http://schemas.microsoft.com/office/powerpoint/2010/main" val="4023900010"/>
      </p:ext>
    </p:extLst>
  </p:cSld>
  <p:clrMapOvr>
    <a:overrideClrMapping bg1="lt1" tx1="dk1" bg2="lt2" tx2="dk2" accent1="accent1" accent2="accent2" accent3="accent3" accent4="accent4" accent5="accent5" accent6="accent6" hlink="hlink" folHlink="folHlink"/>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12788" y="1143000"/>
            <a:ext cx="7716837" cy="1447800"/>
          </a:xfrm>
        </p:spPr>
        <p:txBody>
          <a:bodyPr>
            <a:normAutofit/>
          </a:bodyPr>
          <a:lstStyle/>
          <a:p>
            <a:r>
              <a:rPr lang="en-US" sz="4400" b="1" kern="1200" dirty="0" smtClean="0">
                <a:solidFill>
                  <a:schemeClr val="tx1"/>
                </a:solidFill>
                <a:latin typeface="+mj-lt"/>
                <a:ea typeface="+mj-ea"/>
                <a:cs typeface="+mj-cs"/>
              </a:rPr>
              <a:t>What Is Type 1 Diabetes?</a:t>
            </a:r>
            <a:endParaRPr lang="en-US" dirty="0"/>
          </a:p>
        </p:txBody>
      </p:sp>
      <p:sp>
        <p:nvSpPr>
          <p:cNvPr id="5" name="Content Placeholder 4"/>
          <p:cNvSpPr>
            <a:spLocks noGrp="1"/>
          </p:cNvSpPr>
          <p:nvPr>
            <p:ph idx="1"/>
            <p:custDataLst>
              <p:tags r:id="rId3"/>
            </p:custDataLst>
          </p:nvPr>
        </p:nvSpPr>
        <p:spPr>
          <a:xfrm>
            <a:off x="685800" y="3124200"/>
            <a:ext cx="8153400" cy="3352800"/>
          </a:xfrm>
        </p:spPr>
        <p:txBody>
          <a:bodyPr>
            <a:normAutofit fontScale="32500" lnSpcReduction="20000"/>
          </a:bodyPr>
          <a:lstStyle/>
          <a:p>
            <a:pPr marL="0" indent="0">
              <a:buNone/>
            </a:pPr>
            <a:r>
              <a:rPr lang="en-US" sz="5100" b="1" i="1" dirty="0" smtClean="0">
                <a:solidFill>
                  <a:prstClr val="black"/>
                </a:solidFill>
                <a:latin typeface="Times New Roman"/>
                <a:ea typeface="+mj-ea"/>
                <a:cs typeface="Times New Roman"/>
              </a:rPr>
              <a:t>Condition previously known as juvenile diabetes since it is primarily found among young kids although the problem is presently known to have been among adults too.</a:t>
            </a:r>
          </a:p>
          <a:p>
            <a:pPr marL="0" indent="0">
              <a:buNone/>
            </a:pPr>
            <a:r>
              <a:rPr lang="en-US" sz="5100" b="1" i="1" dirty="0" smtClean="0">
                <a:solidFill>
                  <a:prstClr val="black"/>
                </a:solidFill>
                <a:latin typeface="Times New Roman"/>
                <a:ea typeface="+mj-ea"/>
                <a:cs typeface="Times New Roman"/>
              </a:rPr>
              <a:t>T1D is a condition in which the pancreas produces little or no insulin.</a:t>
            </a:r>
          </a:p>
          <a:p>
            <a:pPr marL="0" indent="0">
              <a:buNone/>
            </a:pPr>
            <a:r>
              <a:rPr lang="en-US" sz="5100" b="1" i="1" dirty="0" smtClean="0">
                <a:solidFill>
                  <a:prstClr val="black"/>
                </a:solidFill>
                <a:latin typeface="Times New Roman"/>
                <a:ea typeface="+mj-ea"/>
                <a:cs typeface="Times New Roman"/>
              </a:rPr>
              <a:t>Insulin is a hormone that helps your body use blood sugar. Known as glucose, for energy.</a:t>
            </a:r>
          </a:p>
          <a:p>
            <a:pPr marL="0" indent="0">
              <a:buNone/>
            </a:pPr>
            <a:r>
              <a:rPr lang="en-US" sz="5100" b="1" i="1" dirty="0" smtClean="0">
                <a:solidFill>
                  <a:prstClr val="black"/>
                </a:solidFill>
                <a:latin typeface="Times New Roman"/>
                <a:ea typeface="+mj-ea"/>
                <a:cs typeface="Times New Roman"/>
              </a:rPr>
              <a:t>Your body takes the food you eat and breaks down fat protein and carbohydrates for energy.</a:t>
            </a:r>
          </a:p>
          <a:p>
            <a:pPr marL="0" indent="0">
              <a:buNone/>
            </a:pPr>
            <a:r>
              <a:rPr lang="en-US" sz="5100" b="1" i="1" dirty="0" smtClean="0">
                <a:solidFill>
                  <a:prstClr val="black"/>
                </a:solidFill>
                <a:latin typeface="Times New Roman"/>
                <a:ea typeface="+mj-ea"/>
                <a:cs typeface="Times New Roman"/>
              </a:rPr>
              <a:t>While your body is digesting the food the carbs are broken down into glucose the glucose is then absorbed into the bloodstream where it is carried to cells throughout your body,</a:t>
            </a:r>
          </a:p>
          <a:p>
            <a:endParaRPr lang="en-US" sz="2400" dirty="0"/>
          </a:p>
          <a:p>
            <a:endParaRPr lang="en-US" sz="2400" dirty="0"/>
          </a:p>
          <a:p>
            <a:pPr>
              <a:buFont typeface="Wingdings" charset="2"/>
              <a:buChar char="Ø"/>
            </a:pPr>
            <a:endParaRPr lang="en-US" sz="2400" dirty="0" smtClean="0">
              <a:solidFill>
                <a:srgbClr val="141413"/>
              </a:solidFill>
              <a:latin typeface="TimesNewRomanPSMT"/>
            </a:endParaRPr>
          </a:p>
        </p:txBody>
      </p:sp>
    </p:spTree>
    <p:custDataLst>
      <p:tags r:id="rId1"/>
    </p:custData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chemeClr val="tx1"/>
                </a:solidFill>
              </a:rPr>
              <a:t>What Is Type 1 Diabetes?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sz="5100" b="1" i="1" dirty="0">
                <a:solidFill>
                  <a:srgbClr val="171717"/>
                </a:solidFill>
                <a:latin typeface="Times New Roman"/>
                <a:cs typeface="Times New Roman"/>
              </a:rPr>
              <a:t>Insulin cells absorbs the glucose in </a:t>
            </a:r>
            <a:r>
              <a:rPr lang="en-US" sz="5100" b="1" i="1" dirty="0" smtClean="0">
                <a:solidFill>
                  <a:srgbClr val="171717"/>
                </a:solidFill>
                <a:latin typeface="Times New Roman"/>
                <a:cs typeface="Times New Roman"/>
              </a:rPr>
              <a:t>your </a:t>
            </a:r>
            <a:r>
              <a:rPr lang="en-US" sz="5100" b="1" i="1" dirty="0">
                <a:solidFill>
                  <a:srgbClr val="171717"/>
                </a:solidFill>
                <a:latin typeface="Times New Roman"/>
                <a:cs typeface="Times New Roman"/>
              </a:rPr>
              <a:t>body allowing it to be used as </a:t>
            </a:r>
            <a:r>
              <a:rPr lang="en-US" sz="5100" b="1" i="1" dirty="0" smtClean="0">
                <a:solidFill>
                  <a:srgbClr val="171717"/>
                </a:solidFill>
                <a:latin typeface="Times New Roman"/>
                <a:cs typeface="Times New Roman"/>
              </a:rPr>
              <a:t>energy.</a:t>
            </a:r>
            <a:endParaRPr lang="en-US" sz="5100" dirty="0">
              <a:solidFill>
                <a:srgbClr val="171717"/>
              </a:solidFill>
              <a:latin typeface="Times New Roman"/>
              <a:cs typeface="Times New Roman"/>
            </a:endParaRPr>
          </a:p>
          <a:p>
            <a:r>
              <a:rPr lang="en-US" dirty="0" smtClean="0">
                <a:solidFill>
                  <a:srgbClr val="171717"/>
                </a:solidFill>
              </a:rPr>
              <a:t>A healthy pancreas releases a regular supply of insulin into your blood stream.</a:t>
            </a:r>
          </a:p>
          <a:p>
            <a:r>
              <a:rPr lang="en-US" dirty="0" smtClean="0">
                <a:solidFill>
                  <a:srgbClr val="171717"/>
                </a:solidFill>
              </a:rPr>
              <a:t>When your blood glucose levels rise, your pancreas responds by releasing more insulin.</a:t>
            </a:r>
          </a:p>
          <a:p>
            <a:r>
              <a:rPr lang="en-US" dirty="0" smtClean="0">
                <a:solidFill>
                  <a:srgbClr val="171717"/>
                </a:solidFill>
              </a:rPr>
              <a:t>In a person with T1D they produce little or no insulin causing glucose to remain in the blood stream.</a:t>
            </a:r>
            <a:endParaRPr lang="en-US" dirty="0">
              <a:solidFill>
                <a:srgbClr val="171717"/>
              </a:solidFill>
            </a:endParaRPr>
          </a:p>
        </p:txBody>
      </p:sp>
    </p:spTree>
    <p:extLst>
      <p:ext uri="{BB962C8B-B14F-4D97-AF65-F5344CB8AC3E}">
        <p14:creationId xmlns:p14="http://schemas.microsoft.com/office/powerpoint/2010/main" val="2281381374"/>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743200"/>
            <a:ext cx="4495800" cy="3886200"/>
          </a:xfrm>
        </p:spPr>
        <p:txBody>
          <a:bodyPr>
            <a:normAutofit fontScale="70000" lnSpcReduction="20000"/>
          </a:bodyPr>
          <a:lstStyle/>
          <a:p>
            <a:pPr marL="0" indent="0">
              <a:buNone/>
            </a:pPr>
            <a:r>
              <a:rPr lang="en-US" b="1" dirty="0" smtClean="0">
                <a:solidFill>
                  <a:srgbClr val="171717"/>
                </a:solidFill>
                <a:latin typeface="Times New Roman"/>
                <a:cs typeface="Times New Roman"/>
              </a:rPr>
              <a:t>A person with T1D needs to monitor and maintain healthy blood glucose levels or it can lead to health complications.</a:t>
            </a:r>
          </a:p>
          <a:p>
            <a:pPr marL="0" indent="0">
              <a:buNone/>
            </a:pPr>
            <a:r>
              <a:rPr lang="en-US" b="1" dirty="0" smtClean="0">
                <a:solidFill>
                  <a:srgbClr val="171717"/>
                </a:solidFill>
                <a:latin typeface="Times New Roman"/>
                <a:cs typeface="Times New Roman"/>
              </a:rPr>
              <a:t>If your blood glucose level drops too low even for a short amount of time you may feel dizzy  or hot or cold.</a:t>
            </a:r>
          </a:p>
          <a:p>
            <a:pPr marL="0" indent="0">
              <a:buNone/>
            </a:pPr>
            <a:r>
              <a:rPr lang="en-US" b="1" dirty="0" smtClean="0">
                <a:solidFill>
                  <a:srgbClr val="171717"/>
                </a:solidFill>
                <a:latin typeface="Times New Roman"/>
                <a:cs typeface="Times New Roman"/>
              </a:rPr>
              <a:t>If it drops extremely low you may loose consciousness.</a:t>
            </a:r>
          </a:p>
          <a:p>
            <a:pPr marL="0" indent="0">
              <a:buNone/>
            </a:pPr>
            <a:r>
              <a:rPr lang="en-US" b="1" dirty="0" smtClean="0">
                <a:solidFill>
                  <a:srgbClr val="171717"/>
                </a:solidFill>
                <a:latin typeface="Times New Roman"/>
                <a:cs typeface="Times New Roman"/>
              </a:rPr>
              <a:t>By taking insulin you can keep your blood glucose within a healthy range.</a:t>
            </a:r>
            <a:endParaRPr lang="en-US" b="1" i="1" dirty="0" smtClean="0">
              <a:solidFill>
                <a:srgbClr val="171717"/>
              </a:solidFill>
              <a:latin typeface="Times New Roman"/>
              <a:cs typeface="Times New Roman"/>
            </a:endParaRPr>
          </a:p>
          <a:p>
            <a:r>
              <a:rPr lang="en-US" b="1" dirty="0">
                <a:solidFill>
                  <a:srgbClr val="171717"/>
                </a:solidFill>
                <a:latin typeface="Times New Roman"/>
                <a:cs typeface="Times New Roman"/>
              </a:rPr>
              <a:t>Not a </a:t>
            </a:r>
            <a:r>
              <a:rPr lang="en-US" b="1" dirty="0" smtClean="0">
                <a:solidFill>
                  <a:srgbClr val="171717"/>
                </a:solidFill>
                <a:latin typeface="Times New Roman"/>
                <a:cs typeface="Times New Roman"/>
              </a:rPr>
              <a:t>cure</a:t>
            </a:r>
            <a:endParaRPr lang="en-US" b="1" dirty="0">
              <a:solidFill>
                <a:srgbClr val="171717"/>
              </a:solidFill>
              <a:latin typeface="Times New Roman"/>
              <a:cs typeface="Times New Roman"/>
            </a:endParaRPr>
          </a:p>
          <a:p>
            <a:endParaRPr lang="en-US" b="1" dirty="0">
              <a:solidFill>
                <a:srgbClr val="171717"/>
              </a:solidFill>
              <a:latin typeface="Times New Roman"/>
              <a:cs typeface="Times New Roman"/>
            </a:endParaRPr>
          </a:p>
          <a:p>
            <a:endParaRPr lang="en-US" b="1" dirty="0">
              <a:solidFill>
                <a:srgbClr val="171717"/>
              </a:solidFill>
              <a:latin typeface="Times New Roman"/>
              <a:cs typeface="Times New Roman"/>
            </a:endParaRPr>
          </a:p>
        </p:txBody>
      </p:sp>
      <p:pic>
        <p:nvPicPr>
          <p:cNvPr id="4" name="Picture 3" descr="health_diabetes-shop_monitor.jpg"/>
          <p:cNvPicPr>
            <a:picLocks noChangeAspect="1"/>
          </p:cNvPicPr>
          <p:nvPr/>
        </p:nvPicPr>
        <p:blipFill rotWithShape="1">
          <a:blip r:embed="rId3" cstate="print">
            <a:extLst>
              <a:ext uri="{28A0092B-C50C-407E-A947-70E740481C1C}">
                <a14:useLocalDpi xmlns:a14="http://schemas.microsoft.com/office/drawing/2010/main"/>
              </a:ext>
            </a:extLst>
          </a:blip>
          <a:srcRect l="10361" t="13107"/>
          <a:stretch/>
        </p:blipFill>
        <p:spPr>
          <a:xfrm>
            <a:off x="5562600" y="1295400"/>
            <a:ext cx="3400088" cy="5332010"/>
          </a:xfrm>
          <a:prstGeom prst="rect">
            <a:avLst/>
          </a:prstGeom>
        </p:spPr>
      </p:pic>
      <p:sp>
        <p:nvSpPr>
          <p:cNvPr id="6" name="TextBox 5"/>
          <p:cNvSpPr txBox="1"/>
          <p:nvPr/>
        </p:nvSpPr>
        <p:spPr>
          <a:xfrm>
            <a:off x="457200" y="1676400"/>
            <a:ext cx="5105400" cy="707886"/>
          </a:xfrm>
          <a:prstGeom prst="rect">
            <a:avLst/>
          </a:prstGeom>
          <a:noFill/>
        </p:spPr>
        <p:txBody>
          <a:bodyPr wrap="square" rtlCol="0">
            <a:spAutoFit/>
          </a:bodyPr>
          <a:lstStyle/>
          <a:p>
            <a:r>
              <a:rPr lang="en-US" sz="4000" dirty="0" smtClean="0">
                <a:latin typeface="Times New Roman"/>
                <a:cs typeface="Times New Roman"/>
              </a:rPr>
              <a:t>Treatment Options</a:t>
            </a:r>
            <a:endParaRPr lang="en-US" sz="4000" dirty="0">
              <a:latin typeface="Times New Roman"/>
              <a:cs typeface="Times New Roman"/>
            </a:endParaRPr>
          </a:p>
        </p:txBody>
      </p:sp>
    </p:spTree>
    <p:extLst>
      <p:ext uri="{BB962C8B-B14F-4D97-AF65-F5344CB8AC3E}">
        <p14:creationId xmlns:p14="http://schemas.microsoft.com/office/powerpoint/2010/main" val="2158450079"/>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Implications:</a:t>
            </a:r>
          </a:p>
        </p:txBody>
      </p:sp>
      <p:sp>
        <p:nvSpPr>
          <p:cNvPr id="3" name="Content Placeholder 2"/>
          <p:cNvSpPr>
            <a:spLocks noGrp="1"/>
          </p:cNvSpPr>
          <p:nvPr>
            <p:ph idx="1"/>
          </p:nvPr>
        </p:nvSpPr>
        <p:spPr>
          <a:xfrm>
            <a:off x="685800" y="2971800"/>
            <a:ext cx="7716838" cy="3388658"/>
          </a:xfrm>
        </p:spPr>
        <p:txBody>
          <a:bodyPr>
            <a:normAutofit fontScale="92500" lnSpcReduction="20000"/>
          </a:bodyPr>
          <a:lstStyle/>
          <a:p>
            <a:pPr lvl="1"/>
            <a:r>
              <a:rPr lang="en-US" dirty="0" smtClean="0">
                <a:solidFill>
                  <a:srgbClr val="171717"/>
                </a:solidFill>
              </a:rPr>
              <a:t>Diabetes occurs in individuals of any age.</a:t>
            </a:r>
          </a:p>
          <a:p>
            <a:pPr lvl="1"/>
            <a:r>
              <a:rPr lang="en-US" dirty="0" smtClean="0">
                <a:solidFill>
                  <a:srgbClr val="171717"/>
                </a:solidFill>
              </a:rPr>
              <a:t>More than 13,000 kids in the US have T1D</a:t>
            </a:r>
          </a:p>
          <a:p>
            <a:pPr lvl="1"/>
            <a:r>
              <a:rPr lang="en-US" dirty="0" smtClean="0">
                <a:solidFill>
                  <a:srgbClr val="171717"/>
                </a:solidFill>
              </a:rPr>
              <a:t>Its among the most common long-term diseases in school aged children, type 2 is not.</a:t>
            </a:r>
          </a:p>
          <a:p>
            <a:pPr lvl="1"/>
            <a:r>
              <a:rPr lang="en-US" dirty="0" smtClean="0">
                <a:solidFill>
                  <a:srgbClr val="171717"/>
                </a:solidFill>
              </a:rPr>
              <a:t>Genetic factors can influence the possibility of getting T1D</a:t>
            </a:r>
          </a:p>
          <a:p>
            <a:pPr lvl="1"/>
            <a:r>
              <a:rPr lang="en-US" dirty="0" smtClean="0">
                <a:solidFill>
                  <a:srgbClr val="171717"/>
                </a:solidFill>
              </a:rPr>
              <a:t> </a:t>
            </a:r>
            <a:r>
              <a:rPr lang="en-US" dirty="0">
                <a:solidFill>
                  <a:srgbClr val="171717"/>
                </a:solidFill>
              </a:rPr>
              <a:t>U</a:t>
            </a:r>
            <a:r>
              <a:rPr lang="en-US" dirty="0" smtClean="0">
                <a:solidFill>
                  <a:srgbClr val="171717"/>
                </a:solidFill>
              </a:rPr>
              <a:t>nknown </a:t>
            </a:r>
            <a:r>
              <a:rPr lang="en-US" dirty="0">
                <a:solidFill>
                  <a:srgbClr val="171717"/>
                </a:solidFill>
              </a:rPr>
              <a:t>factors that trigger the </a:t>
            </a:r>
            <a:r>
              <a:rPr lang="en-US" dirty="0" smtClean="0">
                <a:solidFill>
                  <a:srgbClr val="171717"/>
                </a:solidFill>
              </a:rPr>
              <a:t>onset of </a:t>
            </a:r>
            <a:r>
              <a:rPr lang="en-US" dirty="0">
                <a:solidFill>
                  <a:srgbClr val="171717"/>
                </a:solidFill>
              </a:rPr>
              <a:t>the disease.  </a:t>
            </a:r>
            <a:endParaRPr lang="en-US" dirty="0" smtClean="0">
              <a:solidFill>
                <a:srgbClr val="171717"/>
              </a:solidFill>
            </a:endParaRPr>
          </a:p>
          <a:p>
            <a:pPr lvl="1"/>
            <a:r>
              <a:rPr lang="en-US" dirty="0" smtClean="0">
                <a:solidFill>
                  <a:srgbClr val="171717"/>
                </a:solidFill>
              </a:rPr>
              <a:t>Environmental factors can also be the cause of the rise of early symptoms. </a:t>
            </a:r>
          </a:p>
          <a:p>
            <a:pPr marL="457200" lvl="1" indent="0">
              <a:buNone/>
            </a:pPr>
            <a:r>
              <a:rPr lang="en-US" sz="2000" b="1" i="1" dirty="0" smtClean="0">
                <a:solidFill>
                  <a:srgbClr val="171717"/>
                </a:solidFill>
                <a:latin typeface="Times New Roman"/>
                <a:cs typeface="Times New Roman"/>
              </a:rPr>
              <a:t>*Lifestyle factors are not implicated for Type 1 Diabetes.</a:t>
            </a:r>
          </a:p>
        </p:txBody>
      </p:sp>
    </p:spTree>
    <p:extLst>
      <p:ext uri="{BB962C8B-B14F-4D97-AF65-F5344CB8AC3E}">
        <p14:creationId xmlns:p14="http://schemas.microsoft.com/office/powerpoint/2010/main" val="4033200414"/>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2788" y="1219200"/>
            <a:ext cx="7716838" cy="5181600"/>
          </a:xfrm>
        </p:spPr>
        <p:txBody>
          <a:bodyPr>
            <a:normAutofit fontScale="92500" lnSpcReduction="20000"/>
          </a:bodyPr>
          <a:lstStyle/>
          <a:p>
            <a:pPr marL="0" indent="0">
              <a:buNone/>
            </a:pPr>
            <a:r>
              <a:rPr lang="en-US" i="1" dirty="0" smtClean="0">
                <a:solidFill>
                  <a:srgbClr val="171717"/>
                </a:solidFill>
                <a:latin typeface="Times New Roman"/>
                <a:cs typeface="Times New Roman"/>
              </a:rPr>
              <a:t>Physical activity is a vital aspect for children because it lowers blood glucose, but remember to make sure a doctor had been consulted on the child with T1D exercise program.</a:t>
            </a:r>
            <a:endParaRPr lang="en-US" i="1" dirty="0">
              <a:solidFill>
                <a:srgbClr val="171717"/>
              </a:solidFill>
              <a:latin typeface="Times New Roman"/>
              <a:cs typeface="Times New Roman"/>
            </a:endParaRPr>
          </a:p>
          <a:p>
            <a:pPr marL="0" indent="0">
              <a:buNone/>
            </a:pPr>
            <a:r>
              <a:rPr lang="en-US" i="1" dirty="0" smtClean="0">
                <a:solidFill>
                  <a:srgbClr val="171717"/>
                </a:solidFill>
                <a:latin typeface="Times New Roman"/>
                <a:cs typeface="Times New Roman"/>
              </a:rPr>
              <a:t>There can be dangerous effects from skipping meals.</a:t>
            </a:r>
            <a:endParaRPr lang="en-US" i="1" dirty="0">
              <a:solidFill>
                <a:srgbClr val="171717"/>
              </a:solidFill>
              <a:latin typeface="Times New Roman"/>
              <a:cs typeface="Times New Roman"/>
            </a:endParaRPr>
          </a:p>
          <a:p>
            <a:pPr marL="0" indent="0">
              <a:buNone/>
            </a:pPr>
            <a:r>
              <a:rPr lang="en-US" i="1" dirty="0" smtClean="0">
                <a:solidFill>
                  <a:srgbClr val="171717"/>
                </a:solidFill>
                <a:latin typeface="Times New Roman"/>
                <a:cs typeface="Times New Roman"/>
              </a:rPr>
              <a:t>Myth:    People </a:t>
            </a:r>
            <a:r>
              <a:rPr lang="en-US" i="1" dirty="0">
                <a:solidFill>
                  <a:srgbClr val="171717"/>
                </a:solidFill>
                <a:latin typeface="Times New Roman"/>
                <a:cs typeface="Times New Roman"/>
              </a:rPr>
              <a:t>with diabetes </a:t>
            </a:r>
            <a:r>
              <a:rPr lang="en-US" i="1" dirty="0" smtClean="0">
                <a:solidFill>
                  <a:srgbClr val="171717"/>
                </a:solidFill>
                <a:latin typeface="Times New Roman"/>
                <a:cs typeface="Times New Roman"/>
              </a:rPr>
              <a:t>can’t </a:t>
            </a:r>
            <a:r>
              <a:rPr lang="en-US" i="1" dirty="0">
                <a:solidFill>
                  <a:srgbClr val="171717"/>
                </a:solidFill>
                <a:latin typeface="Times New Roman"/>
                <a:cs typeface="Times New Roman"/>
              </a:rPr>
              <a:t>eat sweets.   </a:t>
            </a:r>
            <a:endParaRPr lang="en-US" i="1" dirty="0" smtClean="0">
              <a:solidFill>
                <a:srgbClr val="171717"/>
              </a:solidFill>
              <a:latin typeface="Times New Roman"/>
              <a:cs typeface="Times New Roman"/>
            </a:endParaRPr>
          </a:p>
          <a:p>
            <a:r>
              <a:rPr lang="en-US" i="1" dirty="0" smtClean="0">
                <a:solidFill>
                  <a:srgbClr val="171717"/>
                </a:solidFill>
                <a:latin typeface="Times New Roman"/>
                <a:cs typeface="Times New Roman"/>
              </a:rPr>
              <a:t>  </a:t>
            </a:r>
            <a:r>
              <a:rPr lang="en-US" i="1" dirty="0">
                <a:solidFill>
                  <a:srgbClr val="171717"/>
                </a:solidFill>
                <a:latin typeface="Times New Roman"/>
                <a:cs typeface="Times New Roman"/>
              </a:rPr>
              <a:t>If eaten as part of a healthy diet combined with exercise it is fine for all people equally.  Health meals are the same for all people, including diabetics</a:t>
            </a:r>
            <a:r>
              <a:rPr lang="en-US" i="1" dirty="0" smtClean="0">
                <a:solidFill>
                  <a:srgbClr val="171717"/>
                </a:solidFill>
                <a:latin typeface="Times New Roman"/>
                <a:cs typeface="Times New Roman"/>
              </a:rPr>
              <a:t>.</a:t>
            </a:r>
          </a:p>
          <a:p>
            <a:pPr marL="0" indent="0">
              <a:buNone/>
            </a:pPr>
            <a:r>
              <a:rPr lang="en-US" i="1" dirty="0" smtClean="0">
                <a:solidFill>
                  <a:srgbClr val="171717"/>
                </a:solidFill>
                <a:latin typeface="Times New Roman"/>
                <a:cs typeface="Times New Roman"/>
              </a:rPr>
              <a:t>It is important to balance blood sugar levels to control diabetes since lower sugar levels display health risks</a:t>
            </a:r>
          </a:p>
          <a:p>
            <a:endParaRPr lang="en-US" i="1" dirty="0" smtClean="0">
              <a:solidFill>
                <a:srgbClr val="171717"/>
              </a:solidFill>
              <a:latin typeface="Times New Roman"/>
              <a:cs typeface="Times New Roman"/>
            </a:endParaRPr>
          </a:p>
          <a:p>
            <a:pPr marL="0" indent="0">
              <a:buNone/>
            </a:pPr>
            <a:r>
              <a:rPr lang="en-US" i="1" dirty="0" smtClean="0">
                <a:solidFill>
                  <a:srgbClr val="171717"/>
                </a:solidFill>
              </a:rPr>
              <a:t>.</a:t>
            </a:r>
            <a:endParaRPr lang="en-US" i="1" dirty="0">
              <a:solidFill>
                <a:srgbClr val="171717"/>
              </a:solidFill>
            </a:endParaRPr>
          </a:p>
        </p:txBody>
      </p:sp>
    </p:spTree>
    <p:extLst>
      <p:ext uri="{BB962C8B-B14F-4D97-AF65-F5344CB8AC3E}">
        <p14:creationId xmlns:p14="http://schemas.microsoft.com/office/powerpoint/2010/main" val="1905279045"/>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7716837" cy="1447800"/>
          </a:xfrm>
        </p:spPr>
        <p:txBody>
          <a:bodyPr/>
          <a:lstStyle/>
          <a:p>
            <a:r>
              <a:rPr lang="en-US" dirty="0"/>
              <a:t>Characteristics</a:t>
            </a:r>
          </a:p>
        </p:txBody>
      </p:sp>
      <p:sp>
        <p:nvSpPr>
          <p:cNvPr id="3" name="Content Placeholder 2"/>
          <p:cNvSpPr>
            <a:spLocks noGrp="1"/>
          </p:cNvSpPr>
          <p:nvPr>
            <p:ph idx="1"/>
          </p:nvPr>
        </p:nvSpPr>
        <p:spPr>
          <a:xfrm>
            <a:off x="685800" y="1676400"/>
            <a:ext cx="7716838" cy="5181600"/>
          </a:xfrm>
        </p:spPr>
        <p:txBody>
          <a:bodyPr>
            <a:normAutofit/>
          </a:bodyPr>
          <a:lstStyle/>
          <a:p>
            <a:pPr marL="0" lvl="0" indent="0">
              <a:spcAft>
                <a:spcPts val="0"/>
              </a:spcAft>
              <a:buNone/>
            </a:pPr>
            <a:r>
              <a:rPr lang="en-US" dirty="0" smtClean="0">
                <a:solidFill>
                  <a:srgbClr val="171717"/>
                </a:solidFill>
                <a:latin typeface="Times New Roman"/>
                <a:cs typeface="Times New Roman"/>
              </a:rPr>
              <a:t>Some early warning signs that someone may need to get tested for diabetes are: </a:t>
            </a:r>
            <a:r>
              <a:rPr lang="en-US" dirty="0">
                <a:solidFill>
                  <a:srgbClr val="171717"/>
                </a:solidFill>
                <a:latin typeface="Times New Roman"/>
                <a:cs typeface="Times New Roman"/>
              </a:rPr>
              <a:t/>
            </a:r>
            <a:br>
              <a:rPr lang="en-US" dirty="0">
                <a:solidFill>
                  <a:srgbClr val="171717"/>
                </a:solidFill>
                <a:latin typeface="Times New Roman"/>
                <a:cs typeface="Times New Roman"/>
              </a:rPr>
            </a:br>
            <a:r>
              <a:rPr lang="en-US" dirty="0">
                <a:solidFill>
                  <a:srgbClr val="171717"/>
                </a:solidFill>
                <a:latin typeface="Times New Roman"/>
                <a:cs typeface="Times New Roman"/>
              </a:rPr>
              <a:t>·  Extreme thirst </a:t>
            </a:r>
          </a:p>
          <a:p>
            <a:pPr marL="0" lvl="0" indent="0">
              <a:spcAft>
                <a:spcPts val="0"/>
              </a:spcAft>
              <a:buNone/>
            </a:pPr>
            <a:r>
              <a:rPr lang="en-US" dirty="0">
                <a:solidFill>
                  <a:srgbClr val="171717"/>
                </a:solidFill>
                <a:latin typeface="Times New Roman"/>
                <a:cs typeface="Times New Roman"/>
              </a:rPr>
              <a:t>·  Frequent urination </a:t>
            </a:r>
          </a:p>
          <a:p>
            <a:pPr marL="0" lvl="0" indent="0">
              <a:spcAft>
                <a:spcPts val="0"/>
              </a:spcAft>
              <a:buNone/>
            </a:pPr>
            <a:r>
              <a:rPr lang="en-US" dirty="0" smtClean="0">
                <a:solidFill>
                  <a:srgbClr val="171717"/>
                </a:solidFill>
                <a:latin typeface="Times New Roman"/>
                <a:cs typeface="Times New Roman"/>
              </a:rPr>
              <a:t>·  </a:t>
            </a:r>
            <a:r>
              <a:rPr lang="en-US" dirty="0">
                <a:solidFill>
                  <a:srgbClr val="171717"/>
                </a:solidFill>
                <a:latin typeface="Times New Roman"/>
                <a:cs typeface="Times New Roman"/>
              </a:rPr>
              <a:t>Sudden vision changes, blurred vision </a:t>
            </a:r>
          </a:p>
          <a:p>
            <a:pPr marL="0" lvl="0" indent="0">
              <a:spcAft>
                <a:spcPts val="0"/>
              </a:spcAft>
              <a:buNone/>
            </a:pPr>
            <a:r>
              <a:rPr lang="en-US" dirty="0">
                <a:solidFill>
                  <a:srgbClr val="171717"/>
                </a:solidFill>
                <a:latin typeface="Times New Roman"/>
                <a:cs typeface="Times New Roman"/>
              </a:rPr>
              <a:t>·  Increased appetite, constant hunger </a:t>
            </a:r>
          </a:p>
          <a:p>
            <a:pPr marL="0" lvl="0" indent="0">
              <a:spcAft>
                <a:spcPts val="0"/>
              </a:spcAft>
              <a:buNone/>
            </a:pPr>
            <a:r>
              <a:rPr lang="en-US" dirty="0">
                <a:solidFill>
                  <a:srgbClr val="171717"/>
                </a:solidFill>
                <a:latin typeface="Times New Roman"/>
                <a:cs typeface="Times New Roman"/>
              </a:rPr>
              <a:t>·  Sudden weight loss </a:t>
            </a:r>
          </a:p>
          <a:p>
            <a:pPr marL="0" lvl="0" indent="0">
              <a:spcAft>
                <a:spcPts val="0"/>
              </a:spcAft>
              <a:buNone/>
            </a:pPr>
            <a:r>
              <a:rPr lang="en-US" dirty="0">
                <a:solidFill>
                  <a:srgbClr val="171717"/>
                </a:solidFill>
                <a:latin typeface="Times New Roman"/>
                <a:cs typeface="Times New Roman"/>
              </a:rPr>
              <a:t>·  Heavy, labored breathing </a:t>
            </a:r>
          </a:p>
          <a:p>
            <a:pPr marL="0" lvl="0" indent="0">
              <a:spcAft>
                <a:spcPts val="0"/>
              </a:spcAft>
              <a:buNone/>
            </a:pPr>
            <a:endParaRPr lang="en-US" dirty="0" smtClean="0">
              <a:solidFill>
                <a:srgbClr val="171717"/>
              </a:solidFill>
              <a:latin typeface="Times New Roman"/>
              <a:cs typeface="Times New Roman"/>
            </a:endParaRPr>
          </a:p>
        </p:txBody>
      </p:sp>
    </p:spTree>
    <p:extLst>
      <p:ext uri="{BB962C8B-B14F-4D97-AF65-F5344CB8AC3E}">
        <p14:creationId xmlns:p14="http://schemas.microsoft.com/office/powerpoint/2010/main" val="414558716"/>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i="1" dirty="0">
                <a:latin typeface="Times New Roman"/>
                <a:cs typeface="Times New Roman"/>
              </a:rPr>
              <a:t>Diabetes in the School </a:t>
            </a:r>
            <a:br>
              <a:rPr lang="en-US" sz="4800" i="1" dirty="0">
                <a:latin typeface="Times New Roman"/>
                <a:cs typeface="Times New Roman"/>
              </a:rPr>
            </a:br>
            <a:endParaRPr lang="en-US" dirty="0"/>
          </a:p>
        </p:txBody>
      </p:sp>
      <p:sp>
        <p:nvSpPr>
          <p:cNvPr id="3" name="Content Placeholder 2"/>
          <p:cNvSpPr>
            <a:spLocks noGrp="1"/>
          </p:cNvSpPr>
          <p:nvPr>
            <p:ph idx="1"/>
          </p:nvPr>
        </p:nvSpPr>
        <p:spPr>
          <a:xfrm>
            <a:off x="712788" y="3581400"/>
            <a:ext cx="7364412" cy="2819400"/>
          </a:xfrm>
        </p:spPr>
        <p:txBody>
          <a:bodyPr/>
          <a:lstStyle/>
          <a:p>
            <a:pPr marL="0" indent="0">
              <a:buNone/>
            </a:pPr>
            <a:endParaRPr lang="en-US" sz="4000" b="1" i="1" dirty="0" smtClean="0">
              <a:latin typeface="Times New Roman"/>
              <a:cs typeface="Times New Roman"/>
            </a:endParaRPr>
          </a:p>
          <a:p>
            <a:pPr marL="0" indent="0">
              <a:buNone/>
            </a:pPr>
            <a:r>
              <a:rPr lang="en-US" sz="4000" b="1" i="1" dirty="0" smtClean="0">
                <a:latin typeface="Times New Roman"/>
                <a:cs typeface="Times New Roman"/>
              </a:rPr>
              <a:t>School </a:t>
            </a:r>
            <a:r>
              <a:rPr lang="en-US" sz="4000" b="1" i="1" dirty="0" smtClean="0">
                <a:latin typeface="Times New Roman"/>
                <a:cs typeface="Times New Roman"/>
              </a:rPr>
              <a:t>Responsibilities </a:t>
            </a:r>
            <a:r>
              <a:rPr lang="en-US" sz="4000" b="1" i="1" dirty="0">
                <a:latin typeface="Times New Roman"/>
                <a:cs typeface="Times New Roman"/>
              </a:rPr>
              <a:t>Under Federal Law</a:t>
            </a:r>
          </a:p>
          <a:p>
            <a:endParaRPr lang="en-US" dirty="0"/>
          </a:p>
        </p:txBody>
      </p:sp>
    </p:spTree>
    <p:extLst>
      <p:ext uri="{BB962C8B-B14F-4D97-AF65-F5344CB8AC3E}">
        <p14:creationId xmlns:p14="http://schemas.microsoft.com/office/powerpoint/2010/main" val="3005782950"/>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challenges.png"/>
          <p:cNvPicPr>
            <a:picLocks noChangeAspect="1"/>
          </p:cNvPicPr>
          <p:nvPr/>
        </p:nvPicPr>
        <p:blipFill>
          <a:blip r:embed="rId4">
            <a:alphaModFix amt="92000"/>
            <a:extLst>
              <a:ext uri="{28A0092B-C50C-407E-A947-70E740481C1C}">
                <a14:useLocalDpi xmlns:a14="http://schemas.microsoft.com/office/drawing/2010/main"/>
              </a:ext>
            </a:extLst>
          </a:blip>
          <a:stretch>
            <a:fillRect/>
          </a:stretch>
        </p:blipFill>
        <p:spPr>
          <a:xfrm>
            <a:off x="609600" y="381000"/>
            <a:ext cx="8061764" cy="5867400"/>
          </a:xfrm>
          <a:prstGeom prst="rect">
            <a:avLst/>
          </a:prstGeom>
        </p:spPr>
      </p:pic>
    </p:spTree>
    <p:custDataLst>
      <p:tags r:id="rId1"/>
    </p:custDataLst>
    <p:extLst>
      <p:ext uri="{BB962C8B-B14F-4D97-AF65-F5344CB8AC3E}">
        <p14:creationId xmlns:p14="http://schemas.microsoft.com/office/powerpoint/2010/main" val="3164693642"/>
      </p:ext>
    </p:ext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10.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11.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2.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xml><?xml version="1.0" encoding="utf-8"?>
<p:tagLst xmlns:a="http://schemas.openxmlformats.org/drawingml/2006/main" xmlns:r="http://schemas.openxmlformats.org/officeDocument/2006/relationships" xmlns:p="http://schemas.openxmlformats.org/presentationml/2006/main">
  <p:tag name="DVSECTIONID" val="bORDfvhHahmpDFmvtYCcVK"/>
</p:tagLst>
</file>

<file path=ppt/tags/tag7.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8.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9.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heme/theme1.xml><?xml version="1.0" encoding="utf-8"?>
<a:theme xmlns:a="http://schemas.openxmlformats.org/drawingml/2006/main" name="Sky">
  <a:themeElements>
    <a:clrScheme name="Custom 4">
      <a:dk1>
        <a:srgbClr val="E6E6E6"/>
      </a:dk1>
      <a:lt1>
        <a:sysClr val="window" lastClr="FFFFFF"/>
      </a:lt1>
      <a:dk2>
        <a:srgbClr val="199FEC"/>
      </a:dk2>
      <a:lt2>
        <a:srgbClr val="62BCE9"/>
      </a:lt2>
      <a:accent1>
        <a:srgbClr val="073779"/>
      </a:accent1>
      <a:accent2>
        <a:srgbClr val="8FD9FB"/>
      </a:accent2>
      <a:accent3>
        <a:srgbClr val="FFDC51"/>
      </a:accent3>
      <a:accent4>
        <a:srgbClr val="EB6615"/>
      </a:accent4>
      <a:accent5>
        <a:srgbClr val="C76402"/>
      </a:accent5>
      <a:accent6>
        <a:srgbClr val="B523B4"/>
      </a:accent6>
      <a:hlink>
        <a:srgbClr val="1844D0"/>
      </a:hlink>
      <a:folHlink>
        <a:srgbClr val="33899A"/>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959</Words>
  <Application>Microsoft Office PowerPoint</Application>
  <PresentationFormat>On-screen Show (4:3)</PresentationFormat>
  <Paragraphs>120</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Sky</vt:lpstr>
      <vt:lpstr>Juvenile Diabetes  (Type 1) </vt:lpstr>
      <vt:lpstr>What Is Type 1 Diabetes?</vt:lpstr>
      <vt:lpstr>What Is Type 1 Diabetes?</vt:lpstr>
      <vt:lpstr>PowerPoint Presentation</vt:lpstr>
      <vt:lpstr>Implications:</vt:lpstr>
      <vt:lpstr>PowerPoint Presentation</vt:lpstr>
      <vt:lpstr>Characteristics</vt:lpstr>
      <vt:lpstr>Diabetes in the School  </vt:lpstr>
      <vt:lpstr>PowerPoint Presentation</vt:lpstr>
      <vt:lpstr>Section 504 Requirements</vt:lpstr>
      <vt:lpstr>Americans with Disabilities Act (ADA) </vt:lpstr>
      <vt:lpstr>Eligibility for IDEA   "Special Education”</vt:lpstr>
      <vt:lpstr>Caring for Childhood Diabetes (T1D) in School</vt:lpstr>
      <vt:lpstr>Educational Implications  Diabetes Management Team</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2010-02-01T21:33:28Z</dcterms:created>
  <dcterms:modified xsi:type="dcterms:W3CDTF">2013-03-12T01:17:37Z</dcterms:modified>
</cp:coreProperties>
</file>